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26"/>
    <p:restoredTop sz="94632"/>
  </p:normalViewPr>
  <p:slideViewPr>
    <p:cSldViewPr snapToGrid="0">
      <p:cViewPr varScale="1">
        <p:scale>
          <a:sx n="51" d="100"/>
          <a:sy n="51" d="100"/>
        </p:scale>
        <p:origin x="232" y="1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AD038-CACC-AAF7-7629-4D74DB593B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D0DDEF-4A75-BDC9-FE02-04F728D1F5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2BE31-E6D4-DE13-BCAA-FEECAAA52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3DFB9-4FE4-2A33-D12F-8485D05AF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2D7F0-C950-7509-14A9-1B448C0B3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287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95864-6DA6-2D22-7214-BDCF8876E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E6BF98-2DAD-7237-DB49-C45733DEB0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6AA12-D9BA-A457-4CF1-640DD0108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F94EC-8ADA-37BF-C2FD-D48910EA7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0A2E4-FA6A-C514-8914-7B60EFF3C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27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DC0945-6B56-F29B-321D-C1C83D62EA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3752C5-B984-48BD-41B2-B802A73C75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897DC-D2BA-1BD7-CA07-7ED6ABD92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7B121-FCFE-0A1F-8711-910B2CF2E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021D0-F96C-B02B-415F-8B5CB9BB1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66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B34E1-3A14-7EA3-170D-5C7661E1A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71986-8882-5F41-05A6-5899CB496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4A98F-D159-DDCE-E2BA-7442B5BE4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27950-5552-E9A7-F1D0-1B829D948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E113E-D024-6E37-4591-A8009145F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172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59625-8B27-7FCA-BA10-34896C12D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5E4A80-3256-B17A-D225-1A50CADB1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FEC4E-2B5B-F37E-8826-842ED566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466556-8268-7B70-5DF5-762ED5949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F6541-4382-70F7-23F3-B25E227E4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970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1C67C-6BE2-D294-27E9-349913100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43713-4BBB-3169-CFF5-4BCDF5D6C6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0E4FC9-A5DE-5A26-CA34-2ECF46463C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9187A2-EDFC-B9E9-43C8-66C7096D3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6EFEC-3CD4-51F1-A882-8BA92833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CCA9A-42E8-ECD8-E04B-8349D053B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81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2ED52-B2FE-9F7B-51C7-F75EB4BB5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4A61A-E452-3CE2-930D-631242394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2AA641-D0A5-4E7E-3008-37553E7264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E63985-1BAA-9EC7-8F3A-009462FC92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476BB0-2140-669F-4303-D7B210AA5E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EFBF2D-A759-A30F-5D35-44F8169CC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961C8B-19A3-8621-74B8-17713EB17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B33137-0BF5-478E-D9BC-FA141E93E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587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4AA06-9E68-7B7F-9E82-0460C9969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6F7DAA-BEA2-547B-3230-FAE220AB6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73E571-FF7B-E77C-2B31-23A71FC90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D50C11-74CC-9902-4C4E-AF865E452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2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B0E405-7675-76F9-E45B-FFDE0446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CF4741-0DC7-D929-6163-5EE9D63BB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4944F2-40F1-C062-4823-FC3618DCD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7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7BB5A-0464-2D7E-8653-F5D9E4127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642D3-CF18-A301-3ADD-5D8365D2F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F6466B-28B7-F12C-BF32-76D52F980C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A90F44-133E-F854-0D5F-502BCBFCF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239A90-5EC2-340B-93A9-7EEC21FD0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BD7BDE-CC20-8338-B848-D4B4D43D3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52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B0CE1-83D3-48DE-0756-279DBAD12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3C0B19-7BFA-65F7-A820-22981B5AF7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AD636F-DFF1-FF22-BA1E-C324AD723F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D5048-B7B6-28C1-25AD-12AA07D5C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7902E4-30C2-4D12-C6B4-1F51866F4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D9FBB-9EAF-A1AC-01F8-E583FC69E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742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FEFED0-125A-A628-C884-4FC740337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6FF69-0091-5132-3F03-A9A8EAAB8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C509A-D178-F38C-F63F-D1DC876761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34CC06-D418-034C-B00E-705840D3D4B3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392D0-B974-7683-433F-4BB1A75601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1CFE4-73EE-A91C-77E5-FC4ECC0323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D9358D-80C9-B94F-BA87-046F17F5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288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C82E659-47C3-8360-391F-A8C6ED2D6B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3926541" cy="142862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31ADB82-1D48-9BAE-F322-2BE2BAE772D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084" t="8883" r="4198" b="5158"/>
          <a:stretch/>
        </p:blipFill>
        <p:spPr>
          <a:xfrm>
            <a:off x="9018494" y="240436"/>
            <a:ext cx="3173506" cy="9358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DA39F0-C704-7CFD-E663-0A33B4C3CC5F}"/>
              </a:ext>
            </a:extLst>
          </p:cNvPr>
          <p:cNvSpPr txBox="1"/>
          <p:nvPr/>
        </p:nvSpPr>
        <p:spPr>
          <a:xfrm>
            <a:off x="573741" y="1613118"/>
            <a:ext cx="1073427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/>
              <a:t>Title</a:t>
            </a:r>
            <a:r>
              <a:rPr lang="en-US" sz="3600" dirty="0"/>
              <a:t>: </a:t>
            </a:r>
            <a:r>
              <a:rPr lang="en-US" sz="28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should be engaging, informative, and written as a </a:t>
            </a:r>
            <a:r>
              <a:rPr lang="en-US" sz="2800" i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question. Example:</a:t>
            </a:r>
            <a:r>
              <a:rPr lang="en-US" sz="28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n-US" sz="2800" i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Cleaning Up or Polluting? The Hidden Water Costs of Household Products</a:t>
            </a:r>
            <a:endParaRPr lang="en-US" sz="2800" kern="100" dirty="0">
              <a:solidFill>
                <a:srgbClr val="00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D6C81A-C248-9C93-110E-631CADD6BD14}"/>
              </a:ext>
            </a:extLst>
          </p:cNvPr>
          <p:cNvSpPr txBox="1"/>
          <p:nvPr/>
        </p:nvSpPr>
        <p:spPr>
          <a:xfrm>
            <a:off x="573741" y="3675000"/>
            <a:ext cx="107342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/>
              <a:t>Authors</a:t>
            </a:r>
            <a:r>
              <a:rPr lang="en-US" sz="3600" dirty="0"/>
              <a:t>: </a:t>
            </a:r>
            <a:r>
              <a:rPr lang="en-US" sz="3200" kern="0" dirty="0">
                <a:solidFill>
                  <a:srgbClr val="000000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n</a:t>
            </a:r>
            <a:r>
              <a:rPr lang="en-US" sz="32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ames of student coauthors, grades, and school 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40FE7D-B7A6-85D0-FC69-9C5BA1F927D5}"/>
              </a:ext>
            </a:extLst>
          </p:cNvPr>
          <p:cNvSpPr txBox="1"/>
          <p:nvPr/>
        </p:nvSpPr>
        <p:spPr>
          <a:xfrm>
            <a:off x="5149362" y="322730"/>
            <a:ext cx="19750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Title Page</a:t>
            </a:r>
          </a:p>
        </p:txBody>
      </p:sp>
    </p:spTree>
    <p:extLst>
      <p:ext uri="{BB962C8B-B14F-4D97-AF65-F5344CB8AC3E}">
        <p14:creationId xmlns:p14="http://schemas.microsoft.com/office/powerpoint/2010/main" val="3692269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6288E37-10A0-D4C8-5A18-00DE913A25DA}"/>
              </a:ext>
            </a:extLst>
          </p:cNvPr>
          <p:cNvSpPr txBox="1"/>
          <p:nvPr/>
        </p:nvSpPr>
        <p:spPr>
          <a:xfrm>
            <a:off x="5149362" y="322730"/>
            <a:ext cx="19862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Summary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AF01AB-5554-49F3-F076-231E4AC6FF1E}"/>
              </a:ext>
            </a:extLst>
          </p:cNvPr>
          <p:cNvSpPr txBox="1"/>
          <p:nvPr/>
        </p:nvSpPr>
        <p:spPr>
          <a:xfrm>
            <a:off x="277906" y="907505"/>
            <a:ext cx="11636188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2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Background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(1-2 sentences): Introduce the general topic or problem being studied. </a:t>
            </a:r>
            <a:r>
              <a:rPr lang="en-US" sz="2200" i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Example: "Pollution in local waterways is a growing concern in our community."</a:t>
            </a:r>
            <a:endParaRPr lang="en-US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endParaRPr lang="en-US" sz="2200" b="1" kern="0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2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Goal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(1 sentence): State the main aim or what the research intends to discover or prove. </a:t>
            </a:r>
            <a:r>
              <a:rPr lang="en-US" sz="2200" i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Example: "This study investigates how different household cleaning products affect water quality."</a:t>
            </a:r>
            <a:endParaRPr lang="en-US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2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2200" kern="0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2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Hypothesis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(1 sentence): Present the specific prediction or expected outcome based on previous knowledge. </a:t>
            </a:r>
            <a:r>
              <a:rPr lang="en-US" sz="2200" i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Example: "We hypothesize that natural cleaning agents will be more effective than chemical cleaners.”</a:t>
            </a: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endParaRPr lang="en-US" sz="2200" i="1" kern="0" dirty="0">
              <a:solidFill>
                <a:srgbClr val="000000"/>
              </a:solidFill>
              <a:latin typeface="Aptos" panose="020B000402020202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114300"/>
            <a:r>
              <a:rPr lang="en-US" sz="22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Methods </a:t>
            </a:r>
            <a:r>
              <a:rPr lang="en-US" sz="22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(several sentences): Briefly describe how the research will be conducted or the main steps to be taken. </a:t>
            </a:r>
            <a:r>
              <a:rPr lang="en-US" sz="2200" i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Example: "Water samples will be tested before and after applying various cleaning solutions."</a:t>
            </a:r>
            <a:endParaRPr lang="en-US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endParaRPr lang="en-US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2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507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5D7EAA3-7C63-D65B-CB0F-A2FC50C9AA47}"/>
              </a:ext>
            </a:extLst>
          </p:cNvPr>
          <p:cNvSpPr txBox="1"/>
          <p:nvPr/>
        </p:nvSpPr>
        <p:spPr>
          <a:xfrm>
            <a:off x="4219464" y="245239"/>
            <a:ext cx="42979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Methods and Timeline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2DA47D-64D6-9DFD-F5DF-A84824E07BC9}"/>
              </a:ext>
            </a:extLst>
          </p:cNvPr>
          <p:cNvSpPr txBox="1"/>
          <p:nvPr/>
        </p:nvSpPr>
        <p:spPr>
          <a:xfrm>
            <a:off x="439119" y="1119034"/>
            <a:ext cx="1131376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A. Methods</a:t>
            </a:r>
            <a:endParaRPr lang="en-US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* What physical materials or other resources do you need?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* If working with human subjects, how many do you need?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* If you are using questionnaires, what are the questions?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* Describe, step by step, exactly </a:t>
            </a:r>
            <a:r>
              <a:rPr lang="en-US" sz="2400" i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</a:t>
            </a: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you will collect your data.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* How many replicates does your experiment use?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* Does your experiment use any controls?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" marR="0">
              <a:spcBef>
                <a:spcPts val="0"/>
              </a:spcBef>
              <a:spcAft>
                <a:spcPts val="0"/>
              </a:spcAft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B. Timeline</a:t>
            </a:r>
            <a:endParaRPr lang="en-US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* Using text, a table or a flowchart, describe step by step, exactly </a:t>
            </a:r>
            <a:r>
              <a:rPr lang="en-US" sz="2400" i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WHEN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you will conduct each part of the experiment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915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C9BA4D7-1028-EF17-7C91-4B094AB86955}"/>
              </a:ext>
            </a:extLst>
          </p:cNvPr>
          <p:cNvSpPr txBox="1"/>
          <p:nvPr/>
        </p:nvSpPr>
        <p:spPr>
          <a:xfrm>
            <a:off x="4778264" y="194439"/>
            <a:ext cx="16011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Results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58B2A5-76B1-99AD-B4BF-72EE473A3CB3}"/>
              </a:ext>
            </a:extLst>
          </p:cNvPr>
          <p:cNvSpPr txBox="1"/>
          <p:nvPr/>
        </p:nvSpPr>
        <p:spPr>
          <a:xfrm>
            <a:off x="2692400" y="3616980"/>
            <a:ext cx="478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(refer to guidelines for details)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ACD138-2838-5F4E-67D3-59748969C771}"/>
              </a:ext>
            </a:extLst>
          </p:cNvPr>
          <p:cNvSpPr txBox="1"/>
          <p:nvPr/>
        </p:nvSpPr>
        <p:spPr>
          <a:xfrm>
            <a:off x="1286146" y="965200"/>
            <a:ext cx="844494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lphaUcPeriod"/>
            </a:pPr>
            <a:r>
              <a:rPr lang="en-US" sz="28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Restate the question in one or more sentences.</a:t>
            </a:r>
          </a:p>
          <a:p>
            <a:pPr marL="514350" indent="-514350">
              <a:buAutoNum type="alphaUcPeriod"/>
            </a:pPr>
            <a:r>
              <a:rPr lang="en-US" sz="2800" kern="0" dirty="0">
                <a:latin typeface="Aptos" panose="020B0004020202020204" pitchFamily="34" charset="0"/>
                <a:cs typeface="Calibri" panose="020F0502020204030204" pitchFamily="34" charset="0"/>
              </a:rPr>
              <a:t>Summarize key data in words, not numbers.</a:t>
            </a:r>
          </a:p>
          <a:p>
            <a:pPr marL="514350" indent="-514350">
              <a:buAutoNum type="alphaUcPeriod"/>
            </a:pPr>
            <a:r>
              <a:rPr lang="en-US" sz="2800" kern="0" dirty="0">
                <a:effectLst/>
                <a:latin typeface="Aptos" panose="020B0004020202020204" pitchFamily="34" charset="0"/>
                <a:cs typeface="Calibri" panose="020F0502020204030204" pitchFamily="34" charset="0"/>
              </a:rPr>
              <a:t>Provide data as tables and/or figures with legends</a:t>
            </a:r>
            <a:r>
              <a:rPr lang="en-US" sz="2800" dirty="0">
                <a:effectLst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80647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6AD8537-177B-BBFC-1910-0BA068B6182F}"/>
              </a:ext>
            </a:extLst>
          </p:cNvPr>
          <p:cNvSpPr txBox="1"/>
          <p:nvPr/>
        </p:nvSpPr>
        <p:spPr>
          <a:xfrm>
            <a:off x="4778264" y="194439"/>
            <a:ext cx="25410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Conclusions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98F832-C179-4E6E-918A-3B908FBE5089}"/>
              </a:ext>
            </a:extLst>
          </p:cNvPr>
          <p:cNvSpPr txBox="1"/>
          <p:nvPr/>
        </p:nvSpPr>
        <p:spPr>
          <a:xfrm>
            <a:off x="965200" y="1092200"/>
            <a:ext cx="937904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lphaUcPeriod"/>
            </a:pPr>
            <a:r>
              <a:rPr lang="en-US" sz="2800" kern="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Restate the research question</a:t>
            </a:r>
          </a:p>
          <a:p>
            <a:pPr marL="457200" indent="-457200">
              <a:buAutoNum type="alphaUcPeriod"/>
            </a:pPr>
            <a:r>
              <a:rPr lang="en-US" sz="2800" kern="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Summarize key findings</a:t>
            </a:r>
            <a:r>
              <a:rPr lang="en-US" sz="2800" dirty="0">
                <a:effectLst/>
              </a:rPr>
              <a:t>  </a:t>
            </a:r>
          </a:p>
          <a:p>
            <a:pPr marL="457200" indent="-457200">
              <a:buAutoNum type="alphaUcPeriod"/>
            </a:pPr>
            <a:r>
              <a:rPr lang="en-US" sz="2800" dirty="0"/>
              <a:t>Say whether or not the hypothesis was supported</a:t>
            </a:r>
          </a:p>
          <a:p>
            <a:pPr marL="457200" indent="-457200">
              <a:buAutoNum type="alphaUcPeriod"/>
            </a:pPr>
            <a:r>
              <a:rPr lang="en-US" sz="2800" dirty="0"/>
              <a:t>Explain how your findings contribute to the bigger picture</a:t>
            </a:r>
          </a:p>
          <a:p>
            <a:pPr marL="457200" indent="-457200">
              <a:buAutoNum type="alphaUcPeriod"/>
            </a:pPr>
            <a:r>
              <a:rPr lang="en-US" sz="2800" dirty="0"/>
              <a:t>Acknowledge limits or unexpected results</a:t>
            </a:r>
          </a:p>
          <a:p>
            <a:pPr marL="457200" indent="-457200">
              <a:buAutoNum type="alphaUcPeriod"/>
            </a:pPr>
            <a:r>
              <a:rPr lang="en-US" sz="2800" dirty="0"/>
              <a:t>F. Suggest future research or improvements</a:t>
            </a:r>
          </a:p>
        </p:txBody>
      </p:sp>
    </p:spTree>
    <p:extLst>
      <p:ext uri="{BB962C8B-B14F-4D97-AF65-F5344CB8AC3E}">
        <p14:creationId xmlns:p14="http://schemas.microsoft.com/office/powerpoint/2010/main" val="2857887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355</Words>
  <Application>Microsoft Macintosh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Alexander Schreiber</dc:creator>
  <cp:lastModifiedBy>Alexander Schreiber</cp:lastModifiedBy>
  <cp:revision>6</cp:revision>
  <dcterms:created xsi:type="dcterms:W3CDTF">2025-10-08T01:02:58Z</dcterms:created>
  <dcterms:modified xsi:type="dcterms:W3CDTF">2025-10-08T01:38:06Z</dcterms:modified>
</cp:coreProperties>
</file>