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60" r:id="rId4"/>
    <p:sldId id="258" r:id="rId5"/>
    <p:sldId id="259"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94660"/>
  </p:normalViewPr>
  <p:slideViewPr>
    <p:cSldViewPr snapToGrid="0" showGuides="1">
      <p:cViewPr>
        <p:scale>
          <a:sx n="75" d="100"/>
          <a:sy n="75" d="100"/>
        </p:scale>
        <p:origin x="45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9E319F-F525-47B8-AAFC-44239B8550AF}" type="datetimeFigureOut">
              <a:rPr lang="en-US" smtClean="0"/>
              <a:t>8/3/2017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4443C9-D009-40FA-AE97-788D7D2343D8}" type="slidenum">
              <a:rPr lang="en-US" smtClean="0"/>
              <a:t>‹#›</a:t>
            </a:fld>
            <a:endParaRPr lang="en-US"/>
          </a:p>
        </p:txBody>
      </p:sp>
    </p:spTree>
    <p:extLst>
      <p:ext uri="{BB962C8B-B14F-4D97-AF65-F5344CB8AC3E}">
        <p14:creationId xmlns:p14="http://schemas.microsoft.com/office/powerpoint/2010/main" val="983159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http://www.ed.gov/stem</a:t>
            </a:r>
          </a:p>
        </p:txBody>
      </p:sp>
      <p:sp>
        <p:nvSpPr>
          <p:cNvPr id="4" name="Slide Number Placeholder 3"/>
          <p:cNvSpPr>
            <a:spLocks noGrp="1"/>
          </p:cNvSpPr>
          <p:nvPr>
            <p:ph type="sldNum" sz="quarter" idx="10"/>
          </p:nvPr>
        </p:nvSpPr>
        <p:spPr/>
        <p:txBody>
          <a:bodyPr/>
          <a:lstStyle/>
          <a:p>
            <a:fld id="{024443C9-D009-40FA-AE97-788D7D2343D8}" type="slidenum">
              <a:rPr lang="en-US" smtClean="0"/>
              <a:t>2</a:t>
            </a:fld>
            <a:endParaRPr lang="en-US"/>
          </a:p>
        </p:txBody>
      </p:sp>
    </p:spTree>
    <p:extLst>
      <p:ext uri="{BB962C8B-B14F-4D97-AF65-F5344CB8AC3E}">
        <p14:creationId xmlns:p14="http://schemas.microsoft.com/office/powerpoint/2010/main" val="1384536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http://stemcareer.com/stem-fast-facts/</a:t>
            </a:r>
          </a:p>
        </p:txBody>
      </p:sp>
      <p:sp>
        <p:nvSpPr>
          <p:cNvPr id="4" name="Slide Number Placeholder 3"/>
          <p:cNvSpPr>
            <a:spLocks noGrp="1"/>
          </p:cNvSpPr>
          <p:nvPr>
            <p:ph type="sldNum" sz="quarter" idx="10"/>
          </p:nvPr>
        </p:nvSpPr>
        <p:spPr/>
        <p:txBody>
          <a:bodyPr/>
          <a:lstStyle/>
          <a:p>
            <a:fld id="{024443C9-D009-40FA-AE97-788D7D2343D8}" type="slidenum">
              <a:rPr lang="en-US" smtClean="0"/>
              <a:t>4</a:t>
            </a:fld>
            <a:endParaRPr lang="en-US"/>
          </a:p>
        </p:txBody>
      </p:sp>
    </p:spTree>
    <p:extLst>
      <p:ext uri="{BB962C8B-B14F-4D97-AF65-F5344CB8AC3E}">
        <p14:creationId xmlns:p14="http://schemas.microsoft.com/office/powerpoint/2010/main" val="4233366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C52DE5-6542-4204-A664-397B1BBA225D}"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89126-82F5-4268-BC7C-F0C18C53E63C}" type="slidenum">
              <a:rPr lang="en-US" smtClean="0"/>
              <a:t>‹#›</a:t>
            </a:fld>
            <a:endParaRPr lang="en-US"/>
          </a:p>
        </p:txBody>
      </p:sp>
    </p:spTree>
    <p:extLst>
      <p:ext uri="{BB962C8B-B14F-4D97-AF65-F5344CB8AC3E}">
        <p14:creationId xmlns:p14="http://schemas.microsoft.com/office/powerpoint/2010/main" val="399520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52DE5-6542-4204-A664-397B1BBA225D}"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89126-82F5-4268-BC7C-F0C18C53E63C}" type="slidenum">
              <a:rPr lang="en-US" smtClean="0"/>
              <a:t>‹#›</a:t>
            </a:fld>
            <a:endParaRPr lang="en-US"/>
          </a:p>
        </p:txBody>
      </p:sp>
    </p:spTree>
    <p:extLst>
      <p:ext uri="{BB962C8B-B14F-4D97-AF65-F5344CB8AC3E}">
        <p14:creationId xmlns:p14="http://schemas.microsoft.com/office/powerpoint/2010/main" val="1925599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52DE5-6542-4204-A664-397B1BBA225D}"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89126-82F5-4268-BC7C-F0C18C53E63C}" type="slidenum">
              <a:rPr lang="en-US" smtClean="0"/>
              <a:t>‹#›</a:t>
            </a:fld>
            <a:endParaRPr lang="en-US"/>
          </a:p>
        </p:txBody>
      </p:sp>
    </p:spTree>
    <p:extLst>
      <p:ext uri="{BB962C8B-B14F-4D97-AF65-F5344CB8AC3E}">
        <p14:creationId xmlns:p14="http://schemas.microsoft.com/office/powerpoint/2010/main" val="2483616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52DE5-6542-4204-A664-397B1BBA225D}"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89126-82F5-4268-BC7C-F0C18C53E63C}" type="slidenum">
              <a:rPr lang="en-US" smtClean="0"/>
              <a:t>‹#›</a:t>
            </a:fld>
            <a:endParaRPr lang="en-US"/>
          </a:p>
        </p:txBody>
      </p:sp>
    </p:spTree>
    <p:extLst>
      <p:ext uri="{BB962C8B-B14F-4D97-AF65-F5344CB8AC3E}">
        <p14:creationId xmlns:p14="http://schemas.microsoft.com/office/powerpoint/2010/main" val="244501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C52DE5-6542-4204-A664-397B1BBA225D}"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89126-82F5-4268-BC7C-F0C18C53E63C}" type="slidenum">
              <a:rPr lang="en-US" smtClean="0"/>
              <a:t>‹#›</a:t>
            </a:fld>
            <a:endParaRPr lang="en-US"/>
          </a:p>
        </p:txBody>
      </p:sp>
    </p:spTree>
    <p:extLst>
      <p:ext uri="{BB962C8B-B14F-4D97-AF65-F5344CB8AC3E}">
        <p14:creationId xmlns:p14="http://schemas.microsoft.com/office/powerpoint/2010/main" val="3434628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C52DE5-6542-4204-A664-397B1BBA225D}"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89126-82F5-4268-BC7C-F0C18C53E63C}" type="slidenum">
              <a:rPr lang="en-US" smtClean="0"/>
              <a:t>‹#›</a:t>
            </a:fld>
            <a:endParaRPr lang="en-US"/>
          </a:p>
        </p:txBody>
      </p:sp>
    </p:spTree>
    <p:extLst>
      <p:ext uri="{BB962C8B-B14F-4D97-AF65-F5344CB8AC3E}">
        <p14:creationId xmlns:p14="http://schemas.microsoft.com/office/powerpoint/2010/main" val="2694853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C52DE5-6542-4204-A664-397B1BBA225D}" type="datetimeFigureOut">
              <a:rPr lang="en-US" smtClean="0"/>
              <a:t>8/3/2017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489126-82F5-4268-BC7C-F0C18C53E63C}" type="slidenum">
              <a:rPr lang="en-US" smtClean="0"/>
              <a:t>‹#›</a:t>
            </a:fld>
            <a:endParaRPr lang="en-US"/>
          </a:p>
        </p:txBody>
      </p:sp>
    </p:spTree>
    <p:extLst>
      <p:ext uri="{BB962C8B-B14F-4D97-AF65-F5344CB8AC3E}">
        <p14:creationId xmlns:p14="http://schemas.microsoft.com/office/powerpoint/2010/main" val="119996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C52DE5-6542-4204-A664-397B1BBA225D}" type="datetimeFigureOut">
              <a:rPr lang="en-US" smtClean="0"/>
              <a:t>8/3/2017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489126-82F5-4268-BC7C-F0C18C53E63C}" type="slidenum">
              <a:rPr lang="en-US" smtClean="0"/>
              <a:t>‹#›</a:t>
            </a:fld>
            <a:endParaRPr lang="en-US"/>
          </a:p>
        </p:txBody>
      </p:sp>
    </p:spTree>
    <p:extLst>
      <p:ext uri="{BB962C8B-B14F-4D97-AF65-F5344CB8AC3E}">
        <p14:creationId xmlns:p14="http://schemas.microsoft.com/office/powerpoint/2010/main" val="234492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52DE5-6542-4204-A664-397B1BBA225D}" type="datetimeFigureOut">
              <a:rPr lang="en-US" smtClean="0"/>
              <a:t>8/3/2017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489126-82F5-4268-BC7C-F0C18C53E63C}" type="slidenum">
              <a:rPr lang="en-US" smtClean="0"/>
              <a:t>‹#›</a:t>
            </a:fld>
            <a:endParaRPr lang="en-US"/>
          </a:p>
        </p:txBody>
      </p:sp>
    </p:spTree>
    <p:extLst>
      <p:ext uri="{BB962C8B-B14F-4D97-AF65-F5344CB8AC3E}">
        <p14:creationId xmlns:p14="http://schemas.microsoft.com/office/powerpoint/2010/main" val="265735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C52DE5-6542-4204-A664-397B1BBA225D}"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89126-82F5-4268-BC7C-F0C18C53E63C}" type="slidenum">
              <a:rPr lang="en-US" smtClean="0"/>
              <a:t>‹#›</a:t>
            </a:fld>
            <a:endParaRPr lang="en-US"/>
          </a:p>
        </p:txBody>
      </p:sp>
    </p:spTree>
    <p:extLst>
      <p:ext uri="{BB962C8B-B14F-4D97-AF65-F5344CB8AC3E}">
        <p14:creationId xmlns:p14="http://schemas.microsoft.com/office/powerpoint/2010/main" val="3380629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C52DE5-6542-4204-A664-397B1BBA225D}"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89126-82F5-4268-BC7C-F0C18C53E63C}" type="slidenum">
              <a:rPr lang="en-US" smtClean="0"/>
              <a:t>‹#›</a:t>
            </a:fld>
            <a:endParaRPr lang="en-US"/>
          </a:p>
        </p:txBody>
      </p:sp>
    </p:spTree>
    <p:extLst>
      <p:ext uri="{BB962C8B-B14F-4D97-AF65-F5344CB8AC3E}">
        <p14:creationId xmlns:p14="http://schemas.microsoft.com/office/powerpoint/2010/main" val="1061314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52DE5-6542-4204-A664-397B1BBA225D}" type="datetimeFigureOut">
              <a:rPr lang="en-US" smtClean="0"/>
              <a:t>8/3/2017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89126-82F5-4268-BC7C-F0C18C53E63C}" type="slidenum">
              <a:rPr lang="en-US" smtClean="0"/>
              <a:t>‹#›</a:t>
            </a:fld>
            <a:endParaRPr lang="en-US"/>
          </a:p>
        </p:txBody>
      </p:sp>
    </p:spTree>
    <p:extLst>
      <p:ext uri="{BB962C8B-B14F-4D97-AF65-F5344CB8AC3E}">
        <p14:creationId xmlns:p14="http://schemas.microsoft.com/office/powerpoint/2010/main" val="3381569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hyperlink" Target="http://www.onetonline.org/find/quick?s=environment" TargetMode="External"/><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hyperlink" Target="http://www.onetonline.org/find/quick?s=life+science" TargetMode="External"/><Relationship Id="rId17" Type="http://schemas.openxmlformats.org/officeDocument/2006/relationships/image" Target="../media/image15.png"/><Relationship Id="rId2" Type="http://schemas.openxmlformats.org/officeDocument/2006/relationships/hyperlink" Target="http://www.onetonline.org/find/quick?s=chemistry" TargetMode="External"/><Relationship Id="rId16" Type="http://schemas.openxmlformats.org/officeDocument/2006/relationships/hyperlink" Target="http://www.onetonline.org/find/quick?s=physics" TargetMode="External"/><Relationship Id="rId1" Type="http://schemas.openxmlformats.org/officeDocument/2006/relationships/slideLayout" Target="../slideLayouts/slideLayout2.xml"/><Relationship Id="rId6" Type="http://schemas.openxmlformats.org/officeDocument/2006/relationships/hyperlink" Target="http://www.onetonline.org/find/quick?s=engineer" TargetMode="External"/><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4.png"/><Relationship Id="rId10" Type="http://schemas.openxmlformats.org/officeDocument/2006/relationships/hyperlink" Target="http://www.onetonline.org/find/quick?s=geoscience" TargetMode="External"/><Relationship Id="rId4" Type="http://schemas.openxmlformats.org/officeDocument/2006/relationships/hyperlink" Target="http://www.onetonline.org/find/quick?s=computer+science" TargetMode="External"/><Relationship Id="rId9" Type="http://schemas.openxmlformats.org/officeDocument/2006/relationships/image" Target="../media/image11.png"/><Relationship Id="rId14" Type="http://schemas.openxmlformats.org/officeDocument/2006/relationships/hyperlink" Target="http://www.onetonline.org/find/quick?s=mathematic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washingtonpost.com/blogs/innovations/post/more-than-cheers-girls-in-stem-fields-need-mentors-and-sponsors/2012/04/25/gIQAnvn0gT_blog.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nip Diagonal Corner Rectangle 7"/>
          <p:cNvSpPr/>
          <p:nvPr/>
        </p:nvSpPr>
        <p:spPr>
          <a:xfrm>
            <a:off x="389467" y="1676400"/>
            <a:ext cx="8449733" cy="2912533"/>
          </a:xfrm>
          <a:prstGeom prst="snip2Diag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0" y="2117876"/>
            <a:ext cx="9144000" cy="20465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500" b="1" dirty="0">
                <a:ln w="12700">
                  <a:solidFill>
                    <a:schemeClr val="tx1"/>
                  </a:solidFill>
                  <a:prstDash val="solid"/>
                </a:ln>
                <a:pattFill prst="dkUpDiag">
                  <a:fgClr>
                    <a:schemeClr val="tx1"/>
                  </a:fgClr>
                  <a:bgClr>
                    <a:schemeClr val="bg1"/>
                  </a:bgClr>
                </a:pattFill>
                <a:effectLst>
                  <a:outerShdw dist="38100" dir="2640000" algn="bl" rotWithShape="0">
                    <a:schemeClr val="tx2">
                      <a:lumMod val="75000"/>
                    </a:schemeClr>
                  </a:outerShdw>
                </a:effectLst>
              </a:rPr>
              <a:t>STEM Careers</a:t>
            </a:r>
          </a:p>
          <a:p>
            <a:r>
              <a:rPr lang="en-US" sz="6600" b="1" dirty="0">
                <a:ln w="12700">
                  <a:solidFill>
                    <a:schemeClr val="tx1"/>
                  </a:solidFill>
                  <a:prstDash val="solid"/>
                </a:ln>
                <a:pattFill prst="dkUpDiag">
                  <a:fgClr>
                    <a:schemeClr val="tx1"/>
                  </a:fgClr>
                  <a:bgClr>
                    <a:schemeClr val="bg1"/>
                  </a:bgClr>
                </a:pattFill>
                <a:effectLst>
                  <a:outerShdw dist="38100" dir="2640000" algn="bl" rotWithShape="0">
                    <a:schemeClr val="tx2">
                      <a:lumMod val="75000"/>
                    </a:schemeClr>
                  </a:outerShdw>
                </a:effectLst>
              </a:rPr>
              <a:t>Party Pack</a:t>
            </a:r>
            <a:endParaRPr lang="en-US" b="1" dirty="0">
              <a:ln w="12700">
                <a:solidFill>
                  <a:schemeClr val="tx1"/>
                </a:solidFill>
                <a:prstDash val="solid"/>
              </a:ln>
              <a:pattFill prst="dkUpDiag">
                <a:fgClr>
                  <a:schemeClr val="tx1"/>
                </a:fgClr>
                <a:bgClr>
                  <a:schemeClr val="bg1"/>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749039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8928" y="428178"/>
            <a:ext cx="6302827" cy="6001643"/>
          </a:xfrm>
          <a:prstGeom prst="rect">
            <a:avLst/>
          </a:prstGeom>
          <a:noFill/>
        </p:spPr>
        <p:txBody>
          <a:bodyPr wrap="square" rtlCol="0">
            <a:spAutoFit/>
          </a:bodyPr>
          <a:lstStyle/>
          <a:p>
            <a:r>
              <a:rPr lang="en-US" sz="9600" b="1" dirty="0">
                <a:ln w="12700">
                  <a:solidFill>
                    <a:schemeClr val="tx1"/>
                  </a:solidFill>
                  <a:prstDash val="solid"/>
                </a:ln>
                <a:pattFill prst="dkUpDiag">
                  <a:fgClr>
                    <a:schemeClr val="tx1"/>
                  </a:fgClr>
                  <a:bgClr>
                    <a:schemeClr val="bg1"/>
                  </a:bgClr>
                </a:pattFill>
                <a:effectLst>
                  <a:outerShdw dist="38100" dir="2640000" algn="bl" rotWithShape="0">
                    <a:schemeClr val="tx2">
                      <a:lumMod val="75000"/>
                    </a:schemeClr>
                  </a:outerShdw>
                </a:effectLst>
              </a:rPr>
              <a:t>S</a:t>
            </a:r>
            <a:r>
              <a:rPr lang="en-US" sz="8800" dirty="0"/>
              <a:t>cience </a:t>
            </a:r>
          </a:p>
          <a:p>
            <a:r>
              <a:rPr lang="en-US" sz="9600" b="1" dirty="0">
                <a:ln w="12700">
                  <a:solidFill>
                    <a:schemeClr val="tx1"/>
                  </a:solidFill>
                  <a:prstDash val="solid"/>
                </a:ln>
                <a:pattFill prst="dkUpDiag">
                  <a:fgClr>
                    <a:schemeClr val="tx1"/>
                  </a:fgClr>
                  <a:bgClr>
                    <a:schemeClr val="bg1"/>
                  </a:bgClr>
                </a:pattFill>
                <a:effectLst>
                  <a:outerShdw dist="38100" dir="2640000" algn="bl" rotWithShape="0">
                    <a:schemeClr val="tx2">
                      <a:lumMod val="75000"/>
                    </a:schemeClr>
                  </a:outerShdw>
                </a:effectLst>
              </a:rPr>
              <a:t>T</a:t>
            </a:r>
            <a:r>
              <a:rPr lang="en-US" sz="8800" dirty="0"/>
              <a:t>echnology</a:t>
            </a:r>
          </a:p>
          <a:p>
            <a:r>
              <a:rPr lang="en-US" sz="9600" b="1" dirty="0">
                <a:ln w="12700">
                  <a:solidFill>
                    <a:schemeClr val="tx1"/>
                  </a:solidFill>
                  <a:prstDash val="solid"/>
                </a:ln>
                <a:pattFill prst="dkUpDiag">
                  <a:fgClr>
                    <a:schemeClr val="tx1"/>
                  </a:fgClr>
                  <a:bgClr>
                    <a:schemeClr val="bg1"/>
                  </a:bgClr>
                </a:pattFill>
                <a:effectLst>
                  <a:outerShdw dist="38100" dir="2640000" algn="bl" rotWithShape="0">
                    <a:schemeClr val="tx2">
                      <a:lumMod val="75000"/>
                    </a:schemeClr>
                  </a:outerShdw>
                </a:effectLst>
              </a:rPr>
              <a:t>E</a:t>
            </a:r>
            <a:r>
              <a:rPr lang="en-US" sz="8800" dirty="0"/>
              <a:t>ngineering</a:t>
            </a:r>
          </a:p>
          <a:p>
            <a:r>
              <a:rPr lang="en-US" sz="9600" b="1" dirty="0">
                <a:ln w="12700">
                  <a:solidFill>
                    <a:schemeClr val="tx1"/>
                  </a:solidFill>
                  <a:prstDash val="solid"/>
                </a:ln>
                <a:pattFill prst="dkUpDiag">
                  <a:fgClr>
                    <a:schemeClr val="tx1"/>
                  </a:fgClr>
                  <a:bgClr>
                    <a:schemeClr val="bg1"/>
                  </a:bgClr>
                </a:pattFill>
                <a:effectLst>
                  <a:outerShdw dist="38100" dir="2640000" algn="bl" rotWithShape="0">
                    <a:schemeClr val="tx2">
                      <a:lumMod val="75000"/>
                    </a:schemeClr>
                  </a:outerShdw>
                </a:effectLst>
              </a:rPr>
              <a:t>M</a:t>
            </a:r>
            <a:r>
              <a:rPr lang="en-US" sz="8800" dirty="0"/>
              <a:t>athematics</a:t>
            </a:r>
          </a:p>
        </p:txBody>
      </p:sp>
      <p:sp>
        <p:nvSpPr>
          <p:cNvPr id="2" name="Title 1"/>
          <p:cNvSpPr>
            <a:spLocks noGrp="1"/>
          </p:cNvSpPr>
          <p:nvPr>
            <p:ph type="title"/>
          </p:nvPr>
        </p:nvSpPr>
        <p:spPr>
          <a:xfrm>
            <a:off x="0" y="2405743"/>
            <a:ext cx="9144000" cy="2046514"/>
          </a:xfrm>
        </p:spPr>
        <p:txBody>
          <a:bodyPr>
            <a:noAutofit/>
          </a:bodyPr>
          <a:lstStyle/>
          <a:p>
            <a:pPr algn="ctr"/>
            <a:r>
              <a:rPr lang="en-US" sz="11500" b="1" dirty="0">
                <a:ln w="12700">
                  <a:solidFill>
                    <a:schemeClr val="tx1"/>
                  </a:solidFill>
                  <a:prstDash val="solid"/>
                </a:ln>
                <a:pattFill prst="dkUpDiag">
                  <a:fgClr>
                    <a:schemeClr val="tx1"/>
                  </a:fgClr>
                  <a:bgClr>
                    <a:schemeClr val="bg1"/>
                  </a:bgClr>
                </a:pattFill>
                <a:effectLst>
                  <a:outerShdw dist="38100" dir="2640000" algn="bl" rotWithShape="0">
                    <a:schemeClr val="tx2">
                      <a:lumMod val="75000"/>
                    </a:schemeClr>
                  </a:outerShdw>
                </a:effectLst>
              </a:rPr>
              <a:t>What is STEM?</a:t>
            </a:r>
          </a:p>
        </p:txBody>
      </p:sp>
      <p:grpSp>
        <p:nvGrpSpPr>
          <p:cNvPr id="11" name="Group 10"/>
          <p:cNvGrpSpPr/>
          <p:nvPr/>
        </p:nvGrpSpPr>
        <p:grpSpPr>
          <a:xfrm>
            <a:off x="595088" y="302742"/>
            <a:ext cx="7738172" cy="7738172"/>
            <a:chOff x="595088" y="302742"/>
            <a:chExt cx="7738172" cy="7738172"/>
          </a:xfrm>
        </p:grpSpPr>
        <p:pic>
          <p:nvPicPr>
            <p:cNvPr id="10" name="Picture 9"/>
            <p:cNvPicPr>
              <a:picLocks noChangeAspect="1"/>
            </p:cNvPicPr>
            <p:nvPr/>
          </p:nvPicPr>
          <p:blipFill>
            <a:blip r:embed="rId3"/>
            <a:stretch>
              <a:fillRect/>
            </a:stretch>
          </p:blipFill>
          <p:spPr>
            <a:xfrm>
              <a:off x="595088" y="302742"/>
              <a:ext cx="7738172" cy="7738172"/>
            </a:xfrm>
            <a:prstGeom prst="rect">
              <a:avLst/>
            </a:prstGeom>
          </p:spPr>
        </p:pic>
        <p:sp>
          <p:nvSpPr>
            <p:cNvPr id="6" name="TextBox 5"/>
            <p:cNvSpPr txBox="1"/>
            <p:nvPr/>
          </p:nvSpPr>
          <p:spPr>
            <a:xfrm>
              <a:off x="2322285" y="982176"/>
              <a:ext cx="5196115" cy="489364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 a world that’s becoming increasingly complex, where success is driven not only by what you know, but by what you can do with what you know, it’s more important than ever for our youth to be equipped with the knowledge and skills to solve tough problems, gather and evaluate evidence, and make sense of information. These are the types of skills that students learn by studying science, technology, engineering, and math—subjects collectively known as STEM.” –US Department of Education</a:t>
              </a:r>
            </a:p>
          </p:txBody>
        </p:sp>
      </p:grpSp>
    </p:spTree>
    <p:extLst>
      <p:ext uri="{BB962C8B-B14F-4D97-AF65-F5344CB8AC3E}">
        <p14:creationId xmlns:p14="http://schemas.microsoft.com/office/powerpoint/2010/main" val="281927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1" nodeType="clickEffect">
                                  <p:stCondLst>
                                    <p:cond delay="0"/>
                                  </p:stCondLst>
                                  <p:childTnLst>
                                    <p:anim calcmode="lin" valueType="num">
                                      <p:cBhvr>
                                        <p:cTn id="14" dur="1000"/>
                                        <p:tgtEl>
                                          <p:spTgt spid="2"/>
                                        </p:tgtEl>
                                        <p:attrNameLst>
                                          <p:attrName>ppt_w</p:attrName>
                                        </p:attrNameLst>
                                      </p:cBhvr>
                                      <p:tavLst>
                                        <p:tav tm="0">
                                          <p:val>
                                            <p:strVal val="ppt_w"/>
                                          </p:val>
                                        </p:tav>
                                        <p:tav tm="100000">
                                          <p:val>
                                            <p:fltVal val="0"/>
                                          </p:val>
                                        </p:tav>
                                      </p:tavLst>
                                    </p:anim>
                                    <p:anim calcmode="lin" valueType="num">
                                      <p:cBhvr>
                                        <p:cTn id="15" dur="1000"/>
                                        <p:tgtEl>
                                          <p:spTgt spid="2"/>
                                        </p:tgtEl>
                                        <p:attrNameLst>
                                          <p:attrName>ppt_h</p:attrName>
                                        </p:attrNameLst>
                                      </p:cBhvr>
                                      <p:tavLst>
                                        <p:tav tm="0">
                                          <p:val>
                                            <p:strVal val="ppt_h"/>
                                          </p:val>
                                        </p:tav>
                                        <p:tav tm="100000">
                                          <p:val>
                                            <p:fltVal val="0"/>
                                          </p:val>
                                        </p:tav>
                                      </p:tavLst>
                                    </p:anim>
                                    <p:anim calcmode="lin" valueType="num">
                                      <p:cBhvr>
                                        <p:cTn id="16" dur="1000"/>
                                        <p:tgtEl>
                                          <p:spTgt spid="2"/>
                                        </p:tgtEl>
                                        <p:attrNameLst>
                                          <p:attrName>style.rotation</p:attrName>
                                        </p:attrNameLst>
                                      </p:cBhvr>
                                      <p:tavLst>
                                        <p:tav tm="0">
                                          <p:val>
                                            <p:fltVal val="0"/>
                                          </p:val>
                                        </p:tav>
                                        <p:tav tm="100000">
                                          <p:val>
                                            <p:fltVal val="90"/>
                                          </p:val>
                                        </p:tav>
                                      </p:tavLst>
                                    </p:anim>
                                    <p:animEffect transition="out" filter="fade">
                                      <p:cBhvr>
                                        <p:cTn id="17" dur="1000"/>
                                        <p:tgtEl>
                                          <p:spTgt spid="2"/>
                                        </p:tgtEl>
                                      </p:cBhvr>
                                    </p:animEffect>
                                    <p:set>
                                      <p:cBhvr>
                                        <p:cTn id="18" dur="1" fill="hold">
                                          <p:stCondLst>
                                            <p:cond delay="999"/>
                                          </p:stCondLst>
                                        </p:cTn>
                                        <p:tgtEl>
                                          <p:spTgt spid="2"/>
                                        </p:tgtEl>
                                        <p:attrNameLst>
                                          <p:attrName>style.visibility</p:attrName>
                                        </p:attrNameLst>
                                      </p:cBhvr>
                                      <p:to>
                                        <p:strVal val="hidden"/>
                                      </p:to>
                                    </p:set>
                                  </p:childTnLst>
                                </p:cTn>
                              </p:par>
                              <p:par>
                                <p:cTn id="19" presetID="2" presetClass="entr" presetSubtype="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0-#ppt_w/2"/>
                                          </p:val>
                                        </p:tav>
                                        <p:tav tm="100000">
                                          <p:val>
                                            <p:strVal val="#ppt_x"/>
                                          </p:val>
                                        </p:tav>
                                      </p:tavLst>
                                    </p:anim>
                                    <p:anim calcmode="lin" valueType="num">
                                      <p:cBhvr additive="base">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2" fill="hold" grpId="1" nodeType="clickEffect">
                                  <p:stCondLst>
                                    <p:cond delay="0"/>
                                  </p:stCondLst>
                                  <p:childTnLst>
                                    <p:anim calcmode="lin" valueType="num">
                                      <p:cBhvr additive="base">
                                        <p:cTn id="26" dur="500"/>
                                        <p:tgtEl>
                                          <p:spTgt spid="4"/>
                                        </p:tgtEl>
                                        <p:attrNameLst>
                                          <p:attrName>ppt_x</p:attrName>
                                        </p:attrNameLst>
                                      </p:cBhvr>
                                      <p:tavLst>
                                        <p:tav tm="0">
                                          <p:val>
                                            <p:strVal val="ppt_x"/>
                                          </p:val>
                                        </p:tav>
                                        <p:tav tm="100000">
                                          <p:val>
                                            <p:strVal val="1+ppt_w/2"/>
                                          </p:val>
                                        </p:tav>
                                      </p:tavLst>
                                    </p:anim>
                                    <p:anim calcmode="lin" valueType="num">
                                      <p:cBhvr additive="base">
                                        <p:cTn id="27" dur="500"/>
                                        <p:tgtEl>
                                          <p:spTgt spid="4"/>
                                        </p:tgtEl>
                                        <p:attrNameLst>
                                          <p:attrName>ppt_y</p:attrName>
                                        </p:attrNameLst>
                                      </p:cBhvr>
                                      <p:tavLst>
                                        <p:tav tm="0">
                                          <p:val>
                                            <p:strVal val="ppt_y"/>
                                          </p:val>
                                        </p:tav>
                                        <p:tav tm="100000">
                                          <p:val>
                                            <p:strVal val="ppt_y"/>
                                          </p:val>
                                        </p:tav>
                                      </p:tavLst>
                                    </p:anim>
                                    <p:set>
                                      <p:cBhvr>
                                        <p:cTn id="28" dur="1" fill="hold">
                                          <p:stCondLst>
                                            <p:cond delay="499"/>
                                          </p:stCondLst>
                                        </p:cTn>
                                        <p:tgtEl>
                                          <p:spTgt spid="4"/>
                                        </p:tgtEl>
                                        <p:attrNameLst>
                                          <p:attrName>style.visibility</p:attrName>
                                        </p:attrNameLst>
                                      </p:cBhvr>
                                      <p:to>
                                        <p:strVal val="hidden"/>
                                      </p:to>
                                    </p:set>
                                  </p:childTnLst>
                                </p:cTn>
                              </p:par>
                              <p:par>
                                <p:cTn id="29" presetID="3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59667" y="2862686"/>
            <a:ext cx="7205102" cy="3565467"/>
          </a:xfrm>
          <a:prstGeom prst="rect">
            <a:avLst/>
          </a:prstGeom>
        </p:spPr>
      </p:pic>
      <p:pic>
        <p:nvPicPr>
          <p:cNvPr id="4" name="Picture 3"/>
          <p:cNvPicPr>
            <a:picLocks noChangeAspect="1"/>
          </p:cNvPicPr>
          <p:nvPr/>
        </p:nvPicPr>
        <p:blipFill>
          <a:blip r:embed="rId3"/>
          <a:stretch>
            <a:fillRect/>
          </a:stretch>
        </p:blipFill>
        <p:spPr>
          <a:xfrm>
            <a:off x="1055105" y="1919755"/>
            <a:ext cx="7209664" cy="4759404"/>
          </a:xfrm>
          <a:prstGeom prst="rect">
            <a:avLst/>
          </a:prstGeom>
        </p:spPr>
      </p:pic>
      <p:sp>
        <p:nvSpPr>
          <p:cNvPr id="6" name="Title 1"/>
          <p:cNvSpPr txBox="1">
            <a:spLocks/>
          </p:cNvSpPr>
          <p:nvPr/>
        </p:nvSpPr>
        <p:spPr>
          <a:xfrm rot="21201187">
            <a:off x="-124034" y="56799"/>
            <a:ext cx="4828262" cy="20043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n w="12700">
                  <a:solidFill>
                    <a:schemeClr val="bg1"/>
                  </a:solidFill>
                </a:ln>
                <a:latin typeface="Kristen ITC" panose="03050502040202030202" pitchFamily="66" charset="0"/>
              </a:rPr>
              <a:t>Job Growth in STEM</a:t>
            </a:r>
          </a:p>
        </p:txBody>
      </p:sp>
    </p:spTree>
    <p:extLst>
      <p:ext uri="{BB962C8B-B14F-4D97-AF65-F5344CB8AC3E}">
        <p14:creationId xmlns:p14="http://schemas.microsoft.com/office/powerpoint/2010/main" val="363682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360"/>
                                          </p:val>
                                        </p:tav>
                                        <p:tav tm="100000">
                                          <p:val>
                                            <p:fltVal val="0"/>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318152" y="4280235"/>
            <a:ext cx="2838450" cy="2400300"/>
          </a:xfrm>
          <a:prstGeom prst="rect">
            <a:avLst/>
          </a:prstGeom>
        </p:spPr>
      </p:pic>
      <p:sp>
        <p:nvSpPr>
          <p:cNvPr id="2" name="Title 1"/>
          <p:cNvSpPr>
            <a:spLocks noGrp="1"/>
          </p:cNvSpPr>
          <p:nvPr>
            <p:ph type="title"/>
          </p:nvPr>
        </p:nvSpPr>
        <p:spPr>
          <a:xfrm rot="852596">
            <a:off x="5540709" y="217080"/>
            <a:ext cx="3656829" cy="1719852"/>
          </a:xfrm>
        </p:spPr>
        <p:txBody>
          <a:bodyPr>
            <a:normAutofit/>
          </a:bodyPr>
          <a:lstStyle/>
          <a:p>
            <a:pPr algn="ctr"/>
            <a:r>
              <a:rPr lang="en-US" sz="3600" dirty="0">
                <a:ln w="12700">
                  <a:solidFill>
                    <a:schemeClr val="bg1"/>
                  </a:solidFill>
                </a:ln>
                <a:latin typeface="Kristen ITC" panose="03050502040202030202" pitchFamily="66" charset="0"/>
              </a:rPr>
              <a:t>STEM Career Facts!</a:t>
            </a:r>
          </a:p>
        </p:txBody>
      </p:sp>
      <p:sp>
        <p:nvSpPr>
          <p:cNvPr id="4" name="Content Placeholder 3"/>
          <p:cNvSpPr>
            <a:spLocks noGrp="1"/>
          </p:cNvSpPr>
          <p:nvPr>
            <p:ph idx="1"/>
          </p:nvPr>
        </p:nvSpPr>
        <p:spPr>
          <a:xfrm rot="21438834">
            <a:off x="405233" y="4794075"/>
            <a:ext cx="2449124" cy="1692322"/>
          </a:xfrm>
        </p:spPr>
        <p:txBody>
          <a:bodyPr>
            <a:normAutofit/>
          </a:bodyPr>
          <a:lstStyle/>
          <a:p>
            <a:pPr marL="0" indent="0" algn="ctr">
              <a:buNone/>
            </a:pPr>
            <a:r>
              <a:rPr lang="en-US" sz="1400" dirty="0">
                <a:latin typeface="Kristen ITC" panose="03050502040202030202" pitchFamily="66" charset="0"/>
              </a:rPr>
              <a:t>The United States ranked 28th in math literacy and 24th in science literacy, according to a 2008 report by the Congressional Research Service.</a:t>
            </a:r>
          </a:p>
        </p:txBody>
      </p:sp>
      <p:grpSp>
        <p:nvGrpSpPr>
          <p:cNvPr id="21" name="Group 20"/>
          <p:cNvGrpSpPr/>
          <p:nvPr/>
        </p:nvGrpSpPr>
        <p:grpSpPr>
          <a:xfrm>
            <a:off x="345923" y="4294266"/>
            <a:ext cx="2840909" cy="2530697"/>
            <a:chOff x="296625" y="1418278"/>
            <a:chExt cx="2840909" cy="2530697"/>
          </a:xfrm>
        </p:grpSpPr>
        <p:pic>
          <p:nvPicPr>
            <p:cNvPr id="20" name="Picture 19"/>
            <p:cNvPicPr>
              <a:picLocks noChangeAspect="1"/>
            </p:cNvPicPr>
            <p:nvPr/>
          </p:nvPicPr>
          <p:blipFill>
            <a:blip r:embed="rId3"/>
            <a:stretch>
              <a:fillRect/>
            </a:stretch>
          </p:blipFill>
          <p:spPr>
            <a:xfrm>
              <a:off x="299084" y="1418278"/>
              <a:ext cx="2838450" cy="2400300"/>
            </a:xfrm>
            <a:prstGeom prst="rect">
              <a:avLst/>
            </a:prstGeom>
          </p:spPr>
        </p:pic>
        <p:sp>
          <p:nvSpPr>
            <p:cNvPr id="5" name="Content Placeholder 3"/>
            <p:cNvSpPr txBox="1">
              <a:spLocks/>
            </p:cNvSpPr>
            <p:nvPr/>
          </p:nvSpPr>
          <p:spPr>
            <a:xfrm rot="21401936">
              <a:off x="296625" y="2018317"/>
              <a:ext cx="2697480" cy="19306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latin typeface="Kristen ITC" panose="03050502040202030202" pitchFamily="66" charset="0"/>
                </a:rPr>
                <a:t>More than half of teens (55%) would be more interested in STEM simply by having teachers who enjoy the subjects they teach</a:t>
              </a:r>
            </a:p>
          </p:txBody>
        </p:sp>
      </p:grpSp>
      <p:grpSp>
        <p:nvGrpSpPr>
          <p:cNvPr id="2048" name="Group 2047"/>
          <p:cNvGrpSpPr/>
          <p:nvPr/>
        </p:nvGrpSpPr>
        <p:grpSpPr>
          <a:xfrm>
            <a:off x="334612" y="4271776"/>
            <a:ext cx="2838450" cy="2415012"/>
            <a:chOff x="206136" y="4583373"/>
            <a:chExt cx="2838450" cy="2415012"/>
          </a:xfrm>
        </p:grpSpPr>
        <p:pic>
          <p:nvPicPr>
            <p:cNvPr id="22" name="Picture 21"/>
            <p:cNvPicPr>
              <a:picLocks noChangeAspect="1"/>
            </p:cNvPicPr>
            <p:nvPr/>
          </p:nvPicPr>
          <p:blipFill>
            <a:blip r:embed="rId3"/>
            <a:stretch>
              <a:fillRect/>
            </a:stretch>
          </p:blipFill>
          <p:spPr>
            <a:xfrm>
              <a:off x="206136" y="4583373"/>
              <a:ext cx="2838450" cy="2400300"/>
            </a:xfrm>
            <a:prstGeom prst="rect">
              <a:avLst/>
            </a:prstGeom>
          </p:spPr>
        </p:pic>
        <p:sp>
          <p:nvSpPr>
            <p:cNvPr id="6" name="Content Placeholder 3"/>
            <p:cNvSpPr txBox="1">
              <a:spLocks/>
            </p:cNvSpPr>
            <p:nvPr/>
          </p:nvSpPr>
          <p:spPr>
            <a:xfrm rot="21422936">
              <a:off x="273751" y="5130207"/>
              <a:ext cx="2491893" cy="18681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latin typeface="Kristen ITC" panose="03050502040202030202" pitchFamily="66" charset="0"/>
                </a:rPr>
                <a:t>More than 50 percent of all engineering doctoral degrees awarded by United States engineering colleges are to foreign nationals.</a:t>
              </a:r>
            </a:p>
          </p:txBody>
        </p:sp>
      </p:grpSp>
      <p:grpSp>
        <p:nvGrpSpPr>
          <p:cNvPr id="31" name="Group 30"/>
          <p:cNvGrpSpPr/>
          <p:nvPr/>
        </p:nvGrpSpPr>
        <p:grpSpPr>
          <a:xfrm>
            <a:off x="334612" y="4282687"/>
            <a:ext cx="2838450" cy="2900831"/>
            <a:chOff x="4579654" y="3493170"/>
            <a:chExt cx="2838450" cy="2900831"/>
          </a:xfrm>
        </p:grpSpPr>
        <p:pic>
          <p:nvPicPr>
            <p:cNvPr id="23" name="Picture 22"/>
            <p:cNvPicPr>
              <a:picLocks noChangeAspect="1"/>
            </p:cNvPicPr>
            <p:nvPr/>
          </p:nvPicPr>
          <p:blipFill>
            <a:blip r:embed="rId3"/>
            <a:stretch>
              <a:fillRect/>
            </a:stretch>
          </p:blipFill>
          <p:spPr>
            <a:xfrm>
              <a:off x="4579654" y="3493170"/>
              <a:ext cx="2838450" cy="2400300"/>
            </a:xfrm>
            <a:prstGeom prst="rect">
              <a:avLst/>
            </a:prstGeom>
          </p:spPr>
        </p:pic>
        <p:sp>
          <p:nvSpPr>
            <p:cNvPr id="7" name="Content Placeholder 3"/>
            <p:cNvSpPr txBox="1">
              <a:spLocks/>
            </p:cNvSpPr>
            <p:nvPr/>
          </p:nvSpPr>
          <p:spPr>
            <a:xfrm rot="21407641">
              <a:off x="4637528" y="3978976"/>
              <a:ext cx="2560320" cy="2415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latin typeface="Kristen ITC" panose="03050502040202030202" pitchFamily="66" charset="0"/>
                </a:rPr>
                <a:t>The United States ranks 20th among all nations in the proportion of 24-year-olds who earn degrees in natural science or engineering.</a:t>
              </a:r>
            </a:p>
          </p:txBody>
        </p:sp>
      </p:grpSp>
      <p:grpSp>
        <p:nvGrpSpPr>
          <p:cNvPr id="29" name="Group 28"/>
          <p:cNvGrpSpPr/>
          <p:nvPr/>
        </p:nvGrpSpPr>
        <p:grpSpPr>
          <a:xfrm>
            <a:off x="341497" y="4307530"/>
            <a:ext cx="2838450" cy="2756220"/>
            <a:chOff x="573837" y="1632103"/>
            <a:chExt cx="2838450" cy="2756220"/>
          </a:xfrm>
        </p:grpSpPr>
        <p:pic>
          <p:nvPicPr>
            <p:cNvPr id="26" name="Picture 25"/>
            <p:cNvPicPr>
              <a:picLocks noChangeAspect="1"/>
            </p:cNvPicPr>
            <p:nvPr/>
          </p:nvPicPr>
          <p:blipFill>
            <a:blip r:embed="rId3"/>
            <a:stretch>
              <a:fillRect/>
            </a:stretch>
          </p:blipFill>
          <p:spPr>
            <a:xfrm>
              <a:off x="573837" y="1632103"/>
              <a:ext cx="2838450" cy="2400300"/>
            </a:xfrm>
            <a:prstGeom prst="rect">
              <a:avLst/>
            </a:prstGeom>
          </p:spPr>
        </p:pic>
        <p:sp>
          <p:nvSpPr>
            <p:cNvPr id="8" name="Content Placeholder 3"/>
            <p:cNvSpPr txBox="1">
              <a:spLocks/>
            </p:cNvSpPr>
            <p:nvPr/>
          </p:nvSpPr>
          <p:spPr>
            <a:xfrm rot="21400848">
              <a:off x="658966" y="2121421"/>
              <a:ext cx="2483834" cy="22669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latin typeface="Kristen ITC" panose="03050502040202030202" pitchFamily="66" charset="0"/>
                </a:rPr>
                <a:t>During the next decade, the United States demand for scientists and engineers is expected to increase at four times the rate for all other occupations.</a:t>
              </a:r>
            </a:p>
          </p:txBody>
        </p:sp>
      </p:grpSp>
      <p:grpSp>
        <p:nvGrpSpPr>
          <p:cNvPr id="28" name="Group 27"/>
          <p:cNvGrpSpPr/>
          <p:nvPr/>
        </p:nvGrpSpPr>
        <p:grpSpPr>
          <a:xfrm>
            <a:off x="327726" y="4300898"/>
            <a:ext cx="2838450" cy="2557102"/>
            <a:chOff x="533276" y="1308579"/>
            <a:chExt cx="2838450" cy="2557102"/>
          </a:xfrm>
        </p:grpSpPr>
        <p:pic>
          <p:nvPicPr>
            <p:cNvPr id="27" name="Picture 26"/>
            <p:cNvPicPr>
              <a:picLocks noChangeAspect="1"/>
            </p:cNvPicPr>
            <p:nvPr/>
          </p:nvPicPr>
          <p:blipFill>
            <a:blip r:embed="rId3"/>
            <a:stretch>
              <a:fillRect/>
            </a:stretch>
          </p:blipFill>
          <p:spPr>
            <a:xfrm>
              <a:off x="533276" y="1308579"/>
              <a:ext cx="2838450" cy="2400300"/>
            </a:xfrm>
            <a:prstGeom prst="rect">
              <a:avLst/>
            </a:prstGeom>
          </p:spPr>
        </p:pic>
        <p:sp>
          <p:nvSpPr>
            <p:cNvPr id="9" name="Content Placeholder 3"/>
            <p:cNvSpPr txBox="1">
              <a:spLocks/>
            </p:cNvSpPr>
            <p:nvPr/>
          </p:nvSpPr>
          <p:spPr>
            <a:xfrm rot="21433062">
              <a:off x="597928" y="1935023"/>
              <a:ext cx="2537499" cy="19306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latin typeface="Kristen ITC" panose="03050502040202030202" pitchFamily="66" charset="0"/>
                </a:rPr>
                <a:t>By 2010, if current trends continue, more than 90 percent of all scientists and engineers in the world will be living in Asia.</a:t>
              </a:r>
            </a:p>
          </p:txBody>
        </p:sp>
      </p:grpSp>
      <p:grpSp>
        <p:nvGrpSpPr>
          <p:cNvPr id="30" name="Group 29"/>
          <p:cNvGrpSpPr/>
          <p:nvPr/>
        </p:nvGrpSpPr>
        <p:grpSpPr>
          <a:xfrm>
            <a:off x="341497" y="4271776"/>
            <a:ext cx="2838450" cy="2499030"/>
            <a:chOff x="618090" y="1424628"/>
            <a:chExt cx="2838450" cy="2499030"/>
          </a:xfrm>
        </p:grpSpPr>
        <p:pic>
          <p:nvPicPr>
            <p:cNvPr id="25" name="Picture 24"/>
            <p:cNvPicPr>
              <a:picLocks noChangeAspect="1"/>
            </p:cNvPicPr>
            <p:nvPr/>
          </p:nvPicPr>
          <p:blipFill>
            <a:blip r:embed="rId3"/>
            <a:stretch>
              <a:fillRect/>
            </a:stretch>
          </p:blipFill>
          <p:spPr>
            <a:xfrm>
              <a:off x="618090" y="1424628"/>
              <a:ext cx="2838450" cy="2400300"/>
            </a:xfrm>
            <a:prstGeom prst="rect">
              <a:avLst/>
            </a:prstGeom>
          </p:spPr>
        </p:pic>
        <p:sp>
          <p:nvSpPr>
            <p:cNvPr id="10" name="Content Placeholder 3"/>
            <p:cNvSpPr txBox="1">
              <a:spLocks/>
            </p:cNvSpPr>
            <p:nvPr/>
          </p:nvSpPr>
          <p:spPr>
            <a:xfrm rot="21362581">
              <a:off x="741894" y="1993000"/>
              <a:ext cx="2436577" cy="19306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latin typeface="Kristen ITC" panose="03050502040202030202" pitchFamily="66" charset="0"/>
                </a:rPr>
                <a:t>Not enough students are graduating with STEM backgrounds to fill the open positions in the marketplace.</a:t>
              </a:r>
            </a:p>
          </p:txBody>
        </p:sp>
      </p:grpSp>
      <p:pic>
        <p:nvPicPr>
          <p:cNvPr id="2049" name="Picture 2048"/>
          <p:cNvPicPr>
            <a:picLocks noChangeAspect="1"/>
          </p:cNvPicPr>
          <p:nvPr/>
        </p:nvPicPr>
        <p:blipFill>
          <a:blip r:embed="rId4"/>
          <a:stretch>
            <a:fillRect/>
          </a:stretch>
        </p:blipFill>
        <p:spPr>
          <a:xfrm>
            <a:off x="6744970" y="1968029"/>
            <a:ext cx="833120" cy="782846"/>
          </a:xfrm>
          <a:prstGeom prst="rect">
            <a:avLst/>
          </a:prstGeom>
        </p:spPr>
      </p:pic>
      <p:pic>
        <p:nvPicPr>
          <p:cNvPr id="2051" name="Picture 2050"/>
          <p:cNvPicPr>
            <a:picLocks noChangeAspect="1"/>
          </p:cNvPicPr>
          <p:nvPr/>
        </p:nvPicPr>
        <p:blipFill>
          <a:blip r:embed="rId5"/>
          <a:stretch>
            <a:fillRect/>
          </a:stretch>
        </p:blipFill>
        <p:spPr>
          <a:xfrm>
            <a:off x="3736776" y="40062"/>
            <a:ext cx="835224" cy="780356"/>
          </a:xfrm>
          <a:prstGeom prst="rect">
            <a:avLst/>
          </a:prstGeom>
        </p:spPr>
      </p:pic>
      <p:pic>
        <p:nvPicPr>
          <p:cNvPr id="42" name="Picture 41"/>
          <p:cNvPicPr>
            <a:picLocks noChangeAspect="1"/>
          </p:cNvPicPr>
          <p:nvPr/>
        </p:nvPicPr>
        <p:blipFill>
          <a:blip r:embed="rId5"/>
          <a:stretch>
            <a:fillRect/>
          </a:stretch>
        </p:blipFill>
        <p:spPr>
          <a:xfrm>
            <a:off x="1189931" y="947898"/>
            <a:ext cx="835224" cy="780356"/>
          </a:xfrm>
          <a:prstGeom prst="rect">
            <a:avLst/>
          </a:prstGeom>
        </p:spPr>
      </p:pic>
      <p:pic>
        <p:nvPicPr>
          <p:cNvPr id="43" name="Picture 42"/>
          <p:cNvPicPr>
            <a:picLocks noChangeAspect="1"/>
          </p:cNvPicPr>
          <p:nvPr/>
        </p:nvPicPr>
        <p:blipFill>
          <a:blip r:embed="rId5"/>
          <a:stretch>
            <a:fillRect/>
          </a:stretch>
        </p:blipFill>
        <p:spPr>
          <a:xfrm>
            <a:off x="4282442" y="4525459"/>
            <a:ext cx="835224" cy="780356"/>
          </a:xfrm>
          <a:prstGeom prst="rect">
            <a:avLst/>
          </a:prstGeom>
        </p:spPr>
      </p:pic>
      <p:pic>
        <p:nvPicPr>
          <p:cNvPr id="44" name="Picture 43"/>
          <p:cNvPicPr>
            <a:picLocks noChangeAspect="1"/>
          </p:cNvPicPr>
          <p:nvPr/>
        </p:nvPicPr>
        <p:blipFill>
          <a:blip r:embed="rId5"/>
          <a:stretch>
            <a:fillRect/>
          </a:stretch>
        </p:blipFill>
        <p:spPr>
          <a:xfrm>
            <a:off x="4100830" y="2241296"/>
            <a:ext cx="835224" cy="780356"/>
          </a:xfrm>
          <a:prstGeom prst="rect">
            <a:avLst/>
          </a:prstGeom>
        </p:spPr>
      </p:pic>
      <p:pic>
        <p:nvPicPr>
          <p:cNvPr id="45" name="Picture 44"/>
          <p:cNvPicPr>
            <a:picLocks noChangeAspect="1"/>
          </p:cNvPicPr>
          <p:nvPr/>
        </p:nvPicPr>
        <p:blipFill>
          <a:blip r:embed="rId5"/>
          <a:stretch>
            <a:fillRect/>
          </a:stretch>
        </p:blipFill>
        <p:spPr>
          <a:xfrm>
            <a:off x="6951512" y="4283171"/>
            <a:ext cx="835224" cy="780356"/>
          </a:xfrm>
          <a:prstGeom prst="rect">
            <a:avLst/>
          </a:prstGeom>
        </p:spPr>
      </p:pic>
    </p:spTree>
    <p:extLst>
      <p:ext uri="{BB962C8B-B14F-4D97-AF65-F5344CB8AC3E}">
        <p14:creationId xmlns:p14="http://schemas.microsoft.com/office/powerpoint/2010/main" val="218428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00173 0.00996 L 0.62553 -0.34028 " pathEditMode="relative" rAng="0" ptsTypes="AA">
                                      <p:cBhvr>
                                        <p:cTn id="6" dur="2000" fill="hold"/>
                                        <p:tgtEl>
                                          <p:spTgt spid="30"/>
                                        </p:tgtEl>
                                        <p:attrNameLst>
                                          <p:attrName>ppt_x</p:attrName>
                                          <p:attrName>ppt_y</p:attrName>
                                        </p:attrNameLst>
                                      </p:cBhvr>
                                      <p:rCtr x="31354" y="-17523"/>
                                    </p:animMotion>
                                  </p:childTnLst>
                                </p:cTn>
                              </p:par>
                              <p:par>
                                <p:cTn id="7" presetID="2" presetClass="entr" presetSubtype="2" fill="hold" nodeType="withEffect">
                                  <p:stCondLst>
                                    <p:cond delay="0"/>
                                  </p:stCondLst>
                                  <p:childTnLst>
                                    <p:set>
                                      <p:cBhvr>
                                        <p:cTn id="8" dur="1" fill="hold">
                                          <p:stCondLst>
                                            <p:cond delay="0"/>
                                          </p:stCondLst>
                                        </p:cTn>
                                        <p:tgtEl>
                                          <p:spTgt spid="2049"/>
                                        </p:tgtEl>
                                        <p:attrNameLst>
                                          <p:attrName>style.visibility</p:attrName>
                                        </p:attrNameLst>
                                      </p:cBhvr>
                                      <p:to>
                                        <p:strVal val="visible"/>
                                      </p:to>
                                    </p:set>
                                    <p:anim calcmode="lin" valueType="num">
                                      <p:cBhvr additive="base">
                                        <p:cTn id="9" dur="2000" fill="hold"/>
                                        <p:tgtEl>
                                          <p:spTgt spid="2049"/>
                                        </p:tgtEl>
                                        <p:attrNameLst>
                                          <p:attrName>ppt_x</p:attrName>
                                        </p:attrNameLst>
                                      </p:cBhvr>
                                      <p:tavLst>
                                        <p:tav tm="0">
                                          <p:val>
                                            <p:strVal val="1+#ppt_w/2"/>
                                          </p:val>
                                        </p:tav>
                                        <p:tav tm="100000">
                                          <p:val>
                                            <p:strVal val="#ppt_x"/>
                                          </p:val>
                                        </p:tav>
                                      </p:tavLst>
                                    </p:anim>
                                    <p:anim calcmode="lin" valueType="num">
                                      <p:cBhvr additive="base">
                                        <p:cTn id="10" dur="2000" fill="hold"/>
                                        <p:tgtEl>
                                          <p:spTgt spid="2049"/>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0.0382 0.00601 L 0.64844 -0.0088 " pathEditMode="relative" rAng="0" ptsTypes="AA">
                                      <p:cBhvr>
                                        <p:cTn id="14" dur="2000" fill="hold"/>
                                        <p:tgtEl>
                                          <p:spTgt spid="28"/>
                                        </p:tgtEl>
                                        <p:attrNameLst>
                                          <p:attrName>ppt_x</p:attrName>
                                          <p:attrName>ppt_y</p:attrName>
                                        </p:attrNameLst>
                                      </p:cBhvr>
                                      <p:rCtr x="30503" y="-741"/>
                                    </p:animMotion>
                                  </p:childTnLst>
                                </p:cTn>
                              </p:par>
                              <p:par>
                                <p:cTn id="15" presetID="2" presetClass="entr" presetSubtype="4"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2000" fill="hold"/>
                                        <p:tgtEl>
                                          <p:spTgt spid="45"/>
                                        </p:tgtEl>
                                        <p:attrNameLst>
                                          <p:attrName>ppt_x</p:attrName>
                                        </p:attrNameLst>
                                      </p:cBhvr>
                                      <p:tavLst>
                                        <p:tav tm="0">
                                          <p:val>
                                            <p:strVal val="#ppt_x"/>
                                          </p:val>
                                        </p:tav>
                                        <p:tav tm="100000">
                                          <p:val>
                                            <p:strVal val="#ppt_x"/>
                                          </p:val>
                                        </p:tav>
                                      </p:tavLst>
                                    </p:anim>
                                    <p:anim calcmode="lin" valueType="num">
                                      <p:cBhvr additive="base">
                                        <p:cTn id="18" dur="20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5E-6 -4.44444E-6 L 0.29462 -0.61968 " pathEditMode="relative" rAng="0" ptsTypes="AA">
                                      <p:cBhvr>
                                        <p:cTn id="22" dur="2000" fill="hold"/>
                                        <p:tgtEl>
                                          <p:spTgt spid="29"/>
                                        </p:tgtEl>
                                        <p:attrNameLst>
                                          <p:attrName>ppt_x</p:attrName>
                                          <p:attrName>ppt_y</p:attrName>
                                        </p:attrNameLst>
                                      </p:cBhvr>
                                      <p:rCtr x="14514" y="-31458"/>
                                    </p:animMotion>
                                  </p:childTnLst>
                                </p:cTn>
                              </p:par>
                              <p:par>
                                <p:cTn id="23" presetID="2" presetClass="entr" presetSubtype="1" fill="hold" nodeType="withEffect">
                                  <p:stCondLst>
                                    <p:cond delay="0"/>
                                  </p:stCondLst>
                                  <p:childTnLst>
                                    <p:set>
                                      <p:cBhvr>
                                        <p:cTn id="24" dur="1" fill="hold">
                                          <p:stCondLst>
                                            <p:cond delay="0"/>
                                          </p:stCondLst>
                                        </p:cTn>
                                        <p:tgtEl>
                                          <p:spTgt spid="2051"/>
                                        </p:tgtEl>
                                        <p:attrNameLst>
                                          <p:attrName>style.visibility</p:attrName>
                                        </p:attrNameLst>
                                      </p:cBhvr>
                                      <p:to>
                                        <p:strVal val="visible"/>
                                      </p:to>
                                    </p:set>
                                    <p:anim calcmode="lin" valueType="num">
                                      <p:cBhvr additive="base">
                                        <p:cTn id="25" dur="2000" fill="hold"/>
                                        <p:tgtEl>
                                          <p:spTgt spid="2051"/>
                                        </p:tgtEl>
                                        <p:attrNameLst>
                                          <p:attrName>ppt_x</p:attrName>
                                        </p:attrNameLst>
                                      </p:cBhvr>
                                      <p:tavLst>
                                        <p:tav tm="0">
                                          <p:val>
                                            <p:strVal val="#ppt_x"/>
                                          </p:val>
                                        </p:tav>
                                        <p:tav tm="100000">
                                          <p:val>
                                            <p:strVal val="#ppt_x"/>
                                          </p:val>
                                        </p:tav>
                                      </p:tavLst>
                                    </p:anim>
                                    <p:anim calcmode="lin" valueType="num">
                                      <p:cBhvr additive="base">
                                        <p:cTn id="26" dur="2000" fill="hold"/>
                                        <p:tgtEl>
                                          <p:spTgt spid="2051"/>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2.77778E-7 3.7037E-7 L 0.33438 -0.29259 " pathEditMode="relative" rAng="0" ptsTypes="AA">
                                      <p:cBhvr>
                                        <p:cTn id="30" dur="2000" fill="hold"/>
                                        <p:tgtEl>
                                          <p:spTgt spid="31"/>
                                        </p:tgtEl>
                                        <p:attrNameLst>
                                          <p:attrName>ppt_x</p:attrName>
                                          <p:attrName>ppt_y</p:attrName>
                                        </p:attrNameLst>
                                      </p:cBhvr>
                                      <p:rCtr x="16719" y="-14630"/>
                                    </p:animMotion>
                                  </p:childTnLst>
                                </p:cTn>
                              </p:par>
                              <p:par>
                                <p:cTn id="31" presetID="2" presetClass="entr" presetSubtype="1"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2000" fill="hold"/>
                                        <p:tgtEl>
                                          <p:spTgt spid="44"/>
                                        </p:tgtEl>
                                        <p:attrNameLst>
                                          <p:attrName>ppt_x</p:attrName>
                                        </p:attrNameLst>
                                      </p:cBhvr>
                                      <p:tavLst>
                                        <p:tav tm="0">
                                          <p:val>
                                            <p:strVal val="#ppt_x"/>
                                          </p:val>
                                        </p:tav>
                                        <p:tav tm="100000">
                                          <p:val>
                                            <p:strVal val="#ppt_x"/>
                                          </p:val>
                                        </p:tav>
                                      </p:tavLst>
                                    </p:anim>
                                    <p:anim calcmode="lin" valueType="num">
                                      <p:cBhvr additive="base">
                                        <p:cTn id="34" dur="20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2.77778E-7 -2.59259E-6 L 0.34792 0.03287 " pathEditMode="relative" rAng="0" ptsTypes="AA">
                                      <p:cBhvr>
                                        <p:cTn id="38" dur="2000" fill="hold"/>
                                        <p:tgtEl>
                                          <p:spTgt spid="2048"/>
                                        </p:tgtEl>
                                        <p:attrNameLst>
                                          <p:attrName>ppt_x</p:attrName>
                                          <p:attrName>ppt_y</p:attrName>
                                        </p:attrNameLst>
                                      </p:cBhvr>
                                      <p:rCtr x="17396" y="1644"/>
                                    </p:animMotion>
                                  </p:childTnLst>
                                </p:cTn>
                              </p:par>
                              <p:par>
                                <p:cTn id="39" presetID="2" presetClass="entr" presetSubtype="4"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2000" fill="hold"/>
                                        <p:tgtEl>
                                          <p:spTgt spid="43"/>
                                        </p:tgtEl>
                                        <p:attrNameLst>
                                          <p:attrName>ppt_x</p:attrName>
                                        </p:attrNameLst>
                                      </p:cBhvr>
                                      <p:tavLst>
                                        <p:tav tm="0">
                                          <p:val>
                                            <p:strVal val="#ppt_x"/>
                                          </p:val>
                                        </p:tav>
                                        <p:tav tm="100000">
                                          <p:val>
                                            <p:strVal val="#ppt_x"/>
                                          </p:val>
                                        </p:tav>
                                      </p:tavLst>
                                    </p:anim>
                                    <p:anim calcmode="lin" valueType="num">
                                      <p:cBhvr additive="base">
                                        <p:cTn id="42" dur="20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0.00069 0.00023 L 0.00781 -0.4838 " pathEditMode="relative" rAng="0" ptsTypes="AA">
                                      <p:cBhvr>
                                        <p:cTn id="46" dur="2000" fill="hold"/>
                                        <p:tgtEl>
                                          <p:spTgt spid="21"/>
                                        </p:tgtEl>
                                        <p:attrNameLst>
                                          <p:attrName>ppt_x</p:attrName>
                                          <p:attrName>ppt_y</p:attrName>
                                        </p:attrNameLst>
                                      </p:cBhvr>
                                      <p:rCtr x="347" y="-24213"/>
                                    </p:animMotion>
                                  </p:childTnLst>
                                </p:cTn>
                              </p:par>
                              <p:par>
                                <p:cTn id="47" presetID="2" presetClass="entr" presetSubtype="1"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2000" fill="hold"/>
                                        <p:tgtEl>
                                          <p:spTgt spid="42"/>
                                        </p:tgtEl>
                                        <p:attrNameLst>
                                          <p:attrName>ppt_x</p:attrName>
                                        </p:attrNameLst>
                                      </p:cBhvr>
                                      <p:tavLst>
                                        <p:tav tm="0">
                                          <p:val>
                                            <p:strVal val="#ppt_x"/>
                                          </p:val>
                                        </p:tav>
                                        <p:tav tm="100000">
                                          <p:val>
                                            <p:strVal val="#ppt_x"/>
                                          </p:val>
                                        </p:tav>
                                      </p:tavLst>
                                    </p:anim>
                                    <p:anim calcmode="lin" valueType="num">
                                      <p:cBhvr additive="base">
                                        <p:cTn id="50" dur="20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8" y="171783"/>
            <a:ext cx="9144000" cy="1805268"/>
          </a:xfrm>
        </p:spPr>
        <p:txBody>
          <a:bodyPr>
            <a:normAutofit/>
          </a:bodyPr>
          <a:lstStyle/>
          <a:p>
            <a:pPr algn="ctr"/>
            <a:r>
              <a:rPr lang="en-US" sz="5400" dirty="0">
                <a:ln w="12700">
                  <a:solidFill>
                    <a:schemeClr val="bg1"/>
                  </a:solidFill>
                </a:ln>
                <a:latin typeface="Kristen ITC" panose="03050502040202030202" pitchFamily="66" charset="0"/>
              </a:rPr>
              <a:t>Pick a category to further explore STEM careers!</a:t>
            </a:r>
          </a:p>
        </p:txBody>
      </p:sp>
      <p:pic>
        <p:nvPicPr>
          <p:cNvPr id="57" name="Picture 5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02" y="2118753"/>
            <a:ext cx="2091109" cy="1975275"/>
          </a:xfrm>
          <a:prstGeom prst="rect">
            <a:avLst/>
          </a:prstGeom>
        </p:spPr>
      </p:pic>
      <p:pic>
        <p:nvPicPr>
          <p:cNvPr id="58" name="Picture 57">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7432" y="2009015"/>
            <a:ext cx="2274005" cy="2085013"/>
          </a:xfrm>
          <a:prstGeom prst="rect">
            <a:avLst/>
          </a:prstGeom>
        </p:spPr>
      </p:pic>
      <p:pic>
        <p:nvPicPr>
          <p:cNvPr id="59" name="Picture 58">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8582" y="2118753"/>
            <a:ext cx="2091109" cy="1975275"/>
          </a:xfrm>
          <a:prstGeom prst="rect">
            <a:avLst/>
          </a:prstGeom>
        </p:spPr>
      </p:pic>
      <p:pic>
        <p:nvPicPr>
          <p:cNvPr id="60" name="Picture 59">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76257" y="2118754"/>
            <a:ext cx="2152075" cy="1975275"/>
          </a:xfrm>
          <a:prstGeom prst="rect">
            <a:avLst/>
          </a:prstGeom>
        </p:spPr>
      </p:pic>
      <p:pic>
        <p:nvPicPr>
          <p:cNvPr id="61" name="Picture 60">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6282" y="4341831"/>
            <a:ext cx="2091109" cy="1969179"/>
          </a:xfrm>
          <a:prstGeom prst="rect">
            <a:avLst/>
          </a:prstGeom>
        </p:spPr>
      </p:pic>
      <p:pic>
        <p:nvPicPr>
          <p:cNvPr id="62" name="Picture 61">
            <a:hlinkClick r:id="rId12"/>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17432" y="4341832"/>
            <a:ext cx="2091109" cy="1969179"/>
          </a:xfrm>
          <a:prstGeom prst="rect">
            <a:avLst/>
          </a:prstGeom>
        </p:spPr>
      </p:pic>
      <p:pic>
        <p:nvPicPr>
          <p:cNvPr id="63" name="Picture 62">
            <a:hlinkClick r:id="rId14"/>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98582" y="4341833"/>
            <a:ext cx="2091109" cy="1969179"/>
          </a:xfrm>
          <a:prstGeom prst="rect">
            <a:avLst/>
          </a:prstGeom>
        </p:spPr>
      </p:pic>
      <p:pic>
        <p:nvPicPr>
          <p:cNvPr id="1024" name="Picture 1023">
            <a:hlinkClick r:id="rId16"/>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979732" y="4341833"/>
            <a:ext cx="2164268" cy="1969179"/>
          </a:xfrm>
          <a:prstGeom prst="rect">
            <a:avLst/>
          </a:prstGeom>
        </p:spPr>
      </p:pic>
    </p:spTree>
    <p:extLst>
      <p:ext uri="{BB962C8B-B14F-4D97-AF65-F5344CB8AC3E}">
        <p14:creationId xmlns:p14="http://schemas.microsoft.com/office/powerpoint/2010/main" val="317187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1000" fill="hold"/>
                                        <p:tgtEl>
                                          <p:spTgt spid="57"/>
                                        </p:tgtEl>
                                        <p:attrNameLst>
                                          <p:attrName>ppt_w</p:attrName>
                                        </p:attrNameLst>
                                      </p:cBhvr>
                                      <p:tavLst>
                                        <p:tav tm="0">
                                          <p:val>
                                            <p:fltVal val="0"/>
                                          </p:val>
                                        </p:tav>
                                        <p:tav tm="100000">
                                          <p:val>
                                            <p:strVal val="#ppt_w"/>
                                          </p:val>
                                        </p:tav>
                                      </p:tavLst>
                                    </p:anim>
                                    <p:anim calcmode="lin" valueType="num">
                                      <p:cBhvr>
                                        <p:cTn id="8" dur="1000" fill="hold"/>
                                        <p:tgtEl>
                                          <p:spTgt spid="57"/>
                                        </p:tgtEl>
                                        <p:attrNameLst>
                                          <p:attrName>ppt_h</p:attrName>
                                        </p:attrNameLst>
                                      </p:cBhvr>
                                      <p:tavLst>
                                        <p:tav tm="0">
                                          <p:val>
                                            <p:fltVal val="0"/>
                                          </p:val>
                                        </p:tav>
                                        <p:tav tm="100000">
                                          <p:val>
                                            <p:strVal val="#ppt_h"/>
                                          </p:val>
                                        </p:tav>
                                      </p:tavLst>
                                    </p:anim>
                                    <p:anim calcmode="lin" valueType="num">
                                      <p:cBhvr>
                                        <p:cTn id="9" dur="1000" fill="hold"/>
                                        <p:tgtEl>
                                          <p:spTgt spid="57"/>
                                        </p:tgtEl>
                                        <p:attrNameLst>
                                          <p:attrName>style.rotation</p:attrName>
                                        </p:attrNameLst>
                                      </p:cBhvr>
                                      <p:tavLst>
                                        <p:tav tm="0">
                                          <p:val>
                                            <p:fltVal val="90"/>
                                          </p:val>
                                        </p:tav>
                                        <p:tav tm="100000">
                                          <p:val>
                                            <p:fltVal val="0"/>
                                          </p:val>
                                        </p:tav>
                                      </p:tavLst>
                                    </p:anim>
                                    <p:animEffect transition="in" filter="fade">
                                      <p:cBhvr>
                                        <p:cTn id="10" dur="1000"/>
                                        <p:tgtEl>
                                          <p:spTgt spid="57"/>
                                        </p:tgtEl>
                                      </p:cBhvr>
                                    </p:animEffect>
                                  </p:childTnLst>
                                </p:cTn>
                              </p:par>
                              <p:par>
                                <p:cTn id="11" presetID="3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p:cTn id="13" dur="1000" fill="hold"/>
                                        <p:tgtEl>
                                          <p:spTgt spid="58"/>
                                        </p:tgtEl>
                                        <p:attrNameLst>
                                          <p:attrName>ppt_w</p:attrName>
                                        </p:attrNameLst>
                                      </p:cBhvr>
                                      <p:tavLst>
                                        <p:tav tm="0">
                                          <p:val>
                                            <p:fltVal val="0"/>
                                          </p:val>
                                        </p:tav>
                                        <p:tav tm="100000">
                                          <p:val>
                                            <p:strVal val="#ppt_w"/>
                                          </p:val>
                                        </p:tav>
                                      </p:tavLst>
                                    </p:anim>
                                    <p:anim calcmode="lin" valueType="num">
                                      <p:cBhvr>
                                        <p:cTn id="14" dur="1000" fill="hold"/>
                                        <p:tgtEl>
                                          <p:spTgt spid="58"/>
                                        </p:tgtEl>
                                        <p:attrNameLst>
                                          <p:attrName>ppt_h</p:attrName>
                                        </p:attrNameLst>
                                      </p:cBhvr>
                                      <p:tavLst>
                                        <p:tav tm="0">
                                          <p:val>
                                            <p:fltVal val="0"/>
                                          </p:val>
                                        </p:tav>
                                        <p:tav tm="100000">
                                          <p:val>
                                            <p:strVal val="#ppt_h"/>
                                          </p:val>
                                        </p:tav>
                                      </p:tavLst>
                                    </p:anim>
                                    <p:anim calcmode="lin" valueType="num">
                                      <p:cBhvr>
                                        <p:cTn id="15" dur="1000" fill="hold"/>
                                        <p:tgtEl>
                                          <p:spTgt spid="58"/>
                                        </p:tgtEl>
                                        <p:attrNameLst>
                                          <p:attrName>style.rotation</p:attrName>
                                        </p:attrNameLst>
                                      </p:cBhvr>
                                      <p:tavLst>
                                        <p:tav tm="0">
                                          <p:val>
                                            <p:fltVal val="90"/>
                                          </p:val>
                                        </p:tav>
                                        <p:tav tm="100000">
                                          <p:val>
                                            <p:fltVal val="0"/>
                                          </p:val>
                                        </p:tav>
                                      </p:tavLst>
                                    </p:anim>
                                    <p:animEffect transition="in" filter="fade">
                                      <p:cBhvr>
                                        <p:cTn id="16" dur="1000"/>
                                        <p:tgtEl>
                                          <p:spTgt spid="58"/>
                                        </p:tgtEl>
                                      </p:cBhvr>
                                    </p:animEffect>
                                  </p:childTnLst>
                                </p:cTn>
                              </p:par>
                              <p:par>
                                <p:cTn id="17" presetID="31"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 calcmode="lin" valueType="num">
                                      <p:cBhvr>
                                        <p:cTn id="21" dur="1000" fill="hold"/>
                                        <p:tgtEl>
                                          <p:spTgt spid="59"/>
                                        </p:tgtEl>
                                        <p:attrNameLst>
                                          <p:attrName>style.rotation</p:attrName>
                                        </p:attrNameLst>
                                      </p:cBhvr>
                                      <p:tavLst>
                                        <p:tav tm="0">
                                          <p:val>
                                            <p:fltVal val="90"/>
                                          </p:val>
                                        </p:tav>
                                        <p:tav tm="100000">
                                          <p:val>
                                            <p:fltVal val="0"/>
                                          </p:val>
                                        </p:tav>
                                      </p:tavLst>
                                    </p:anim>
                                    <p:animEffect transition="in" filter="fade">
                                      <p:cBhvr>
                                        <p:cTn id="22" dur="1000"/>
                                        <p:tgtEl>
                                          <p:spTgt spid="59"/>
                                        </p:tgtEl>
                                      </p:cBhvr>
                                    </p:animEffect>
                                  </p:childTnLst>
                                </p:cTn>
                              </p:par>
                              <p:par>
                                <p:cTn id="23" presetID="31" presetClass="entr" presetSubtype="0" fill="hold"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1000" fill="hold"/>
                                        <p:tgtEl>
                                          <p:spTgt spid="60"/>
                                        </p:tgtEl>
                                        <p:attrNameLst>
                                          <p:attrName>ppt_w</p:attrName>
                                        </p:attrNameLst>
                                      </p:cBhvr>
                                      <p:tavLst>
                                        <p:tav tm="0">
                                          <p:val>
                                            <p:fltVal val="0"/>
                                          </p:val>
                                        </p:tav>
                                        <p:tav tm="100000">
                                          <p:val>
                                            <p:strVal val="#ppt_w"/>
                                          </p:val>
                                        </p:tav>
                                      </p:tavLst>
                                    </p:anim>
                                    <p:anim calcmode="lin" valueType="num">
                                      <p:cBhvr>
                                        <p:cTn id="26" dur="1000" fill="hold"/>
                                        <p:tgtEl>
                                          <p:spTgt spid="60"/>
                                        </p:tgtEl>
                                        <p:attrNameLst>
                                          <p:attrName>ppt_h</p:attrName>
                                        </p:attrNameLst>
                                      </p:cBhvr>
                                      <p:tavLst>
                                        <p:tav tm="0">
                                          <p:val>
                                            <p:fltVal val="0"/>
                                          </p:val>
                                        </p:tav>
                                        <p:tav tm="100000">
                                          <p:val>
                                            <p:strVal val="#ppt_h"/>
                                          </p:val>
                                        </p:tav>
                                      </p:tavLst>
                                    </p:anim>
                                    <p:anim calcmode="lin" valueType="num">
                                      <p:cBhvr>
                                        <p:cTn id="27" dur="1000" fill="hold"/>
                                        <p:tgtEl>
                                          <p:spTgt spid="60"/>
                                        </p:tgtEl>
                                        <p:attrNameLst>
                                          <p:attrName>style.rotation</p:attrName>
                                        </p:attrNameLst>
                                      </p:cBhvr>
                                      <p:tavLst>
                                        <p:tav tm="0">
                                          <p:val>
                                            <p:fltVal val="90"/>
                                          </p:val>
                                        </p:tav>
                                        <p:tav tm="100000">
                                          <p:val>
                                            <p:fltVal val="0"/>
                                          </p:val>
                                        </p:tav>
                                      </p:tavLst>
                                    </p:anim>
                                    <p:animEffect transition="in" filter="fade">
                                      <p:cBhvr>
                                        <p:cTn id="28" dur="1000"/>
                                        <p:tgtEl>
                                          <p:spTgt spid="60"/>
                                        </p:tgtEl>
                                      </p:cBhvr>
                                    </p:animEffect>
                                  </p:childTnLst>
                                </p:cTn>
                              </p:par>
                              <p:par>
                                <p:cTn id="29" presetID="31"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p:cTn id="31" dur="1000" fill="hold"/>
                                        <p:tgtEl>
                                          <p:spTgt spid="61"/>
                                        </p:tgtEl>
                                        <p:attrNameLst>
                                          <p:attrName>ppt_w</p:attrName>
                                        </p:attrNameLst>
                                      </p:cBhvr>
                                      <p:tavLst>
                                        <p:tav tm="0">
                                          <p:val>
                                            <p:fltVal val="0"/>
                                          </p:val>
                                        </p:tav>
                                        <p:tav tm="100000">
                                          <p:val>
                                            <p:strVal val="#ppt_w"/>
                                          </p:val>
                                        </p:tav>
                                      </p:tavLst>
                                    </p:anim>
                                    <p:anim calcmode="lin" valueType="num">
                                      <p:cBhvr>
                                        <p:cTn id="32" dur="1000" fill="hold"/>
                                        <p:tgtEl>
                                          <p:spTgt spid="61"/>
                                        </p:tgtEl>
                                        <p:attrNameLst>
                                          <p:attrName>ppt_h</p:attrName>
                                        </p:attrNameLst>
                                      </p:cBhvr>
                                      <p:tavLst>
                                        <p:tav tm="0">
                                          <p:val>
                                            <p:fltVal val="0"/>
                                          </p:val>
                                        </p:tav>
                                        <p:tav tm="100000">
                                          <p:val>
                                            <p:strVal val="#ppt_h"/>
                                          </p:val>
                                        </p:tav>
                                      </p:tavLst>
                                    </p:anim>
                                    <p:anim calcmode="lin" valueType="num">
                                      <p:cBhvr>
                                        <p:cTn id="33" dur="1000" fill="hold"/>
                                        <p:tgtEl>
                                          <p:spTgt spid="61"/>
                                        </p:tgtEl>
                                        <p:attrNameLst>
                                          <p:attrName>style.rotation</p:attrName>
                                        </p:attrNameLst>
                                      </p:cBhvr>
                                      <p:tavLst>
                                        <p:tav tm="0">
                                          <p:val>
                                            <p:fltVal val="90"/>
                                          </p:val>
                                        </p:tav>
                                        <p:tav tm="100000">
                                          <p:val>
                                            <p:fltVal val="0"/>
                                          </p:val>
                                        </p:tav>
                                      </p:tavLst>
                                    </p:anim>
                                    <p:animEffect transition="in" filter="fade">
                                      <p:cBhvr>
                                        <p:cTn id="34" dur="1000"/>
                                        <p:tgtEl>
                                          <p:spTgt spid="61"/>
                                        </p:tgtEl>
                                      </p:cBhvr>
                                    </p:animEffect>
                                  </p:childTnLst>
                                </p:cTn>
                              </p:par>
                              <p:par>
                                <p:cTn id="35" presetID="31" presetClass="entr" presetSubtype="0" fill="hold" nodeType="with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par>
                                <p:cTn id="41" presetID="31"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1000" fill="hold"/>
                                        <p:tgtEl>
                                          <p:spTgt spid="63"/>
                                        </p:tgtEl>
                                        <p:attrNameLst>
                                          <p:attrName>ppt_w</p:attrName>
                                        </p:attrNameLst>
                                      </p:cBhvr>
                                      <p:tavLst>
                                        <p:tav tm="0">
                                          <p:val>
                                            <p:fltVal val="0"/>
                                          </p:val>
                                        </p:tav>
                                        <p:tav tm="100000">
                                          <p:val>
                                            <p:strVal val="#ppt_w"/>
                                          </p:val>
                                        </p:tav>
                                      </p:tavLst>
                                    </p:anim>
                                    <p:anim calcmode="lin" valueType="num">
                                      <p:cBhvr>
                                        <p:cTn id="44" dur="1000" fill="hold"/>
                                        <p:tgtEl>
                                          <p:spTgt spid="63"/>
                                        </p:tgtEl>
                                        <p:attrNameLst>
                                          <p:attrName>ppt_h</p:attrName>
                                        </p:attrNameLst>
                                      </p:cBhvr>
                                      <p:tavLst>
                                        <p:tav tm="0">
                                          <p:val>
                                            <p:fltVal val="0"/>
                                          </p:val>
                                        </p:tav>
                                        <p:tav tm="100000">
                                          <p:val>
                                            <p:strVal val="#ppt_h"/>
                                          </p:val>
                                        </p:tav>
                                      </p:tavLst>
                                    </p:anim>
                                    <p:anim calcmode="lin" valueType="num">
                                      <p:cBhvr>
                                        <p:cTn id="45" dur="1000" fill="hold"/>
                                        <p:tgtEl>
                                          <p:spTgt spid="63"/>
                                        </p:tgtEl>
                                        <p:attrNameLst>
                                          <p:attrName>style.rotation</p:attrName>
                                        </p:attrNameLst>
                                      </p:cBhvr>
                                      <p:tavLst>
                                        <p:tav tm="0">
                                          <p:val>
                                            <p:fltVal val="90"/>
                                          </p:val>
                                        </p:tav>
                                        <p:tav tm="100000">
                                          <p:val>
                                            <p:fltVal val="0"/>
                                          </p:val>
                                        </p:tav>
                                      </p:tavLst>
                                    </p:anim>
                                    <p:animEffect transition="in" filter="fade">
                                      <p:cBhvr>
                                        <p:cTn id="46" dur="1000"/>
                                        <p:tgtEl>
                                          <p:spTgt spid="63"/>
                                        </p:tgtEl>
                                      </p:cBhvr>
                                    </p:animEffect>
                                  </p:childTnLst>
                                </p:cTn>
                              </p:par>
                              <p:par>
                                <p:cTn id="47" presetID="31" presetClass="entr" presetSubtype="0" fill="hold" nodeType="withEffect">
                                  <p:stCondLst>
                                    <p:cond delay="0"/>
                                  </p:stCondLst>
                                  <p:childTnLst>
                                    <p:set>
                                      <p:cBhvr>
                                        <p:cTn id="48" dur="1" fill="hold">
                                          <p:stCondLst>
                                            <p:cond delay="0"/>
                                          </p:stCondLst>
                                        </p:cTn>
                                        <p:tgtEl>
                                          <p:spTgt spid="1024"/>
                                        </p:tgtEl>
                                        <p:attrNameLst>
                                          <p:attrName>style.visibility</p:attrName>
                                        </p:attrNameLst>
                                      </p:cBhvr>
                                      <p:to>
                                        <p:strVal val="visible"/>
                                      </p:to>
                                    </p:set>
                                    <p:anim calcmode="lin" valueType="num">
                                      <p:cBhvr>
                                        <p:cTn id="49" dur="1000" fill="hold"/>
                                        <p:tgtEl>
                                          <p:spTgt spid="1024"/>
                                        </p:tgtEl>
                                        <p:attrNameLst>
                                          <p:attrName>ppt_w</p:attrName>
                                        </p:attrNameLst>
                                      </p:cBhvr>
                                      <p:tavLst>
                                        <p:tav tm="0">
                                          <p:val>
                                            <p:fltVal val="0"/>
                                          </p:val>
                                        </p:tav>
                                        <p:tav tm="100000">
                                          <p:val>
                                            <p:strVal val="#ppt_w"/>
                                          </p:val>
                                        </p:tav>
                                      </p:tavLst>
                                    </p:anim>
                                    <p:anim calcmode="lin" valueType="num">
                                      <p:cBhvr>
                                        <p:cTn id="50" dur="1000" fill="hold"/>
                                        <p:tgtEl>
                                          <p:spTgt spid="1024"/>
                                        </p:tgtEl>
                                        <p:attrNameLst>
                                          <p:attrName>ppt_h</p:attrName>
                                        </p:attrNameLst>
                                      </p:cBhvr>
                                      <p:tavLst>
                                        <p:tav tm="0">
                                          <p:val>
                                            <p:fltVal val="0"/>
                                          </p:val>
                                        </p:tav>
                                        <p:tav tm="100000">
                                          <p:val>
                                            <p:strVal val="#ppt_h"/>
                                          </p:val>
                                        </p:tav>
                                      </p:tavLst>
                                    </p:anim>
                                    <p:anim calcmode="lin" valueType="num">
                                      <p:cBhvr>
                                        <p:cTn id="51" dur="1000" fill="hold"/>
                                        <p:tgtEl>
                                          <p:spTgt spid="1024"/>
                                        </p:tgtEl>
                                        <p:attrNameLst>
                                          <p:attrName>style.rotation</p:attrName>
                                        </p:attrNameLst>
                                      </p:cBhvr>
                                      <p:tavLst>
                                        <p:tav tm="0">
                                          <p:val>
                                            <p:fltVal val="90"/>
                                          </p:val>
                                        </p:tav>
                                        <p:tav tm="100000">
                                          <p:val>
                                            <p:fltVal val="0"/>
                                          </p:val>
                                        </p:tav>
                                      </p:tavLst>
                                    </p:anim>
                                    <p:animEffect transition="in" filter="fade">
                                      <p:cBhvr>
                                        <p:cTn id="52" dur="1000"/>
                                        <p:tgtEl>
                                          <p:spTgt spid="1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rot="20970594">
            <a:off x="-456681" y="274054"/>
            <a:ext cx="4778740" cy="23458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n w="12700">
                  <a:solidFill>
                    <a:schemeClr val="bg1"/>
                  </a:solidFill>
                </a:ln>
                <a:latin typeface="Kristen ITC" panose="03050502040202030202" pitchFamily="66" charset="0"/>
              </a:rPr>
              <a:t>Women in STEM !</a:t>
            </a:r>
          </a:p>
        </p:txBody>
      </p:sp>
      <p:grpSp>
        <p:nvGrpSpPr>
          <p:cNvPr id="11" name="Group 10"/>
          <p:cNvGrpSpPr/>
          <p:nvPr/>
        </p:nvGrpSpPr>
        <p:grpSpPr>
          <a:xfrm>
            <a:off x="3028462" y="691039"/>
            <a:ext cx="4787509" cy="6166961"/>
            <a:chOff x="3028462" y="691039"/>
            <a:chExt cx="4787509" cy="6166961"/>
          </a:xfrm>
        </p:grpSpPr>
        <p:pic>
          <p:nvPicPr>
            <p:cNvPr id="7" name="Picture 6" descr="skd181973sdc.png">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8462" y="691039"/>
              <a:ext cx="4787509" cy="6166961"/>
            </a:xfrm>
            <a:prstGeom prst="rect">
              <a:avLst/>
            </a:prstGeom>
          </p:spPr>
        </p:pic>
        <p:sp>
          <p:nvSpPr>
            <p:cNvPr id="10" name="Title 1">
              <a:hlinkClick r:id="rId2"/>
            </p:cNvPr>
            <p:cNvSpPr txBox="1">
              <a:spLocks/>
            </p:cNvSpPr>
            <p:nvPr/>
          </p:nvSpPr>
          <p:spPr>
            <a:xfrm rot="21371446">
              <a:off x="3675720" y="3393189"/>
              <a:ext cx="3556451" cy="18735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Kristen ITC" panose="03050502040202030202" pitchFamily="66" charset="0"/>
                </a:rPr>
                <a:t>Click here to read the article!</a:t>
              </a:r>
            </a:p>
          </p:txBody>
        </p:sp>
      </p:grpSp>
    </p:spTree>
    <p:extLst>
      <p:ext uri="{BB962C8B-B14F-4D97-AF65-F5344CB8AC3E}">
        <p14:creationId xmlns:p14="http://schemas.microsoft.com/office/powerpoint/2010/main" val="21190522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21452</TotalTime>
  <Words>314</Words>
  <Application>Microsoft Office PowerPoint</Application>
  <PresentationFormat>On-screen Show (4:3)</PresentationFormat>
  <Paragraphs>24</Paragraphs>
  <Slides>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Kristen ITC</vt:lpstr>
      <vt:lpstr>Times New Roman</vt:lpstr>
      <vt:lpstr>Office Theme</vt:lpstr>
      <vt:lpstr>PowerPoint Presentation</vt:lpstr>
      <vt:lpstr>What is STEM?</vt:lpstr>
      <vt:lpstr>PowerPoint Presentation</vt:lpstr>
      <vt:lpstr>STEM Career Facts!</vt:lpstr>
      <vt:lpstr>Pick a category to further explore STEM careers!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Careers</dc:title>
  <dc:creator>Courtney Maki</dc:creator>
  <cp:lastModifiedBy>Michaela Culbertson</cp:lastModifiedBy>
  <cp:revision>32</cp:revision>
  <dcterms:created xsi:type="dcterms:W3CDTF">2016-06-23T05:05:49Z</dcterms:created>
  <dcterms:modified xsi:type="dcterms:W3CDTF">2017-08-03T15:58:02Z</dcterms:modified>
</cp:coreProperties>
</file>