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11" autoAdjust="0"/>
  </p:normalViewPr>
  <p:slideViewPr>
    <p:cSldViewPr snapToGrid="0" snapToObjects="1">
      <p:cViewPr>
        <p:scale>
          <a:sx n="90" d="100"/>
          <a:sy n="90" d="100"/>
        </p:scale>
        <p:origin x="-1224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7203D-BBF5-42AF-B72B-6ED66141A9B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82AEB-7181-45AA-A16D-D8498D715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8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82AEB-7181-45AA-A16D-D8498D715A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5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A4E73E4-5FC7-AE4D-9D35-E867044E925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683B1EB-321B-1D40-9FDB-E3700A046E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xplorable.com/what-is-resear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Clarkson Party Pack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the</a:t>
            </a:r>
            <a:br>
              <a:rPr lang="en-US" dirty="0" smtClean="0"/>
            </a:br>
            <a:r>
              <a:rPr lang="en-US" dirty="0" smtClean="0"/>
              <a:t>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should consist of information observed during the course of the experiment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umerical (measurements)</a:t>
            </a:r>
          </a:p>
          <a:p>
            <a:pPr lvl="2"/>
            <a:r>
              <a:rPr lang="en-US" dirty="0" smtClean="0"/>
              <a:t>Heights, weights, speeds, amounts, ratings (1-10)</a:t>
            </a:r>
          </a:p>
          <a:p>
            <a:pPr lvl="1"/>
            <a:r>
              <a:rPr lang="en-US" dirty="0" smtClean="0"/>
              <a:t>Categorical (responses, descriptors)</a:t>
            </a:r>
          </a:p>
          <a:p>
            <a:pPr lvl="2"/>
            <a:r>
              <a:rPr lang="en-US" dirty="0" smtClean="0"/>
              <a:t>Yes/No, color, shape, gender</a:t>
            </a:r>
          </a:p>
          <a:p>
            <a:endParaRPr lang="en-US" dirty="0" smtClean="0"/>
          </a:p>
          <a:p>
            <a:r>
              <a:rPr lang="en-US" dirty="0"/>
              <a:t>Y</a:t>
            </a:r>
            <a:r>
              <a:rPr lang="en-US" dirty="0" smtClean="0"/>
              <a:t>ou should use some kind of STATISTICS to analyze your data</a:t>
            </a:r>
          </a:p>
          <a:p>
            <a:endParaRPr lang="en-US" dirty="0"/>
          </a:p>
          <a:p>
            <a:r>
              <a:rPr lang="en-US" dirty="0" smtClean="0"/>
              <a:t>Make graphs/tables/figures showing results</a:t>
            </a:r>
          </a:p>
          <a:p>
            <a:endParaRPr lang="en-US" dirty="0"/>
          </a:p>
          <a:p>
            <a:r>
              <a:rPr lang="en-US" dirty="0" smtClean="0"/>
              <a:t>Clearly present what you LEARNED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Analysis</a:t>
            </a:r>
            <a:endParaRPr lang="en-US" dirty="0"/>
          </a:p>
        </p:txBody>
      </p:sp>
      <p:pic>
        <p:nvPicPr>
          <p:cNvPr id="4098" name="Picture 2" descr="Image result for graph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483" y="2104495"/>
            <a:ext cx="1905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table figure chart clip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"/>
          <a:stretch/>
        </p:blipFill>
        <p:spPr bwMode="auto">
          <a:xfrm>
            <a:off x="6333067" y="4741226"/>
            <a:ext cx="2810933" cy="211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53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018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 you confirm or refute your hypothesis?</a:t>
            </a:r>
          </a:p>
          <a:p>
            <a:endParaRPr lang="en-US" dirty="0"/>
          </a:p>
          <a:p>
            <a:r>
              <a:rPr lang="en-US" dirty="0" smtClean="0"/>
              <a:t>What errors may have occurred during experimentation?</a:t>
            </a:r>
          </a:p>
          <a:p>
            <a:endParaRPr lang="en-US" dirty="0"/>
          </a:p>
          <a:p>
            <a:r>
              <a:rPr lang="en-US" dirty="0" smtClean="0"/>
              <a:t>How might the experiment be improved/changed?</a:t>
            </a:r>
          </a:p>
          <a:p>
            <a:endParaRPr lang="en-US" dirty="0"/>
          </a:p>
          <a:p>
            <a:r>
              <a:rPr lang="en-US" dirty="0" smtClean="0"/>
              <a:t>What related questions might you want to answer next?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MAY wish to answer these questions by conducting additional experiments</a:t>
            </a:r>
          </a:p>
          <a:p>
            <a:pPr lvl="1"/>
            <a:r>
              <a:rPr lang="en-US" dirty="0" smtClean="0"/>
              <a:t>You will increase the validity of your results</a:t>
            </a:r>
          </a:p>
          <a:p>
            <a:pPr lvl="1"/>
            <a:r>
              <a:rPr lang="en-US" dirty="0" smtClean="0"/>
              <a:t>You will learn even more information</a:t>
            </a:r>
          </a:p>
          <a:p>
            <a:pPr lvl="1"/>
            <a:r>
              <a:rPr lang="en-US" dirty="0" smtClean="0"/>
              <a:t>You will be more convincing when presenting your findings to others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44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018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 all the information you have obtained while carrying out the SCIENTIFIC METHOD</a:t>
            </a:r>
          </a:p>
          <a:p>
            <a:endParaRPr lang="en-US" dirty="0"/>
          </a:p>
          <a:p>
            <a:r>
              <a:rPr lang="en-US" dirty="0" smtClean="0"/>
              <a:t>Publish/summarize your results in at least one of the following:</a:t>
            </a:r>
          </a:p>
          <a:p>
            <a:pPr marL="45720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A paper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 talk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 poster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Be prepared to receive criticism and be asked questions!!!</a:t>
            </a:r>
          </a:p>
          <a:p>
            <a:pPr lvl="2"/>
            <a:r>
              <a:rPr lang="en-US" dirty="0" smtClean="0"/>
              <a:t>This is one of the most important parts of the scientific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your results</a:t>
            </a:r>
            <a:endParaRPr lang="en-US" dirty="0"/>
          </a:p>
        </p:txBody>
      </p:sp>
      <p:pic>
        <p:nvPicPr>
          <p:cNvPr id="3074" name="Picture 2" descr="Image result for research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00" y="3764504"/>
            <a:ext cx="2037292" cy="153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presentation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704" y="3732240"/>
            <a:ext cx="1601258" cy="160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journal article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106" y="3587556"/>
            <a:ext cx="1693605" cy="217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574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018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 you confirm or refute your hypothesis?</a:t>
            </a:r>
          </a:p>
          <a:p>
            <a:endParaRPr lang="en-US" dirty="0"/>
          </a:p>
          <a:p>
            <a:r>
              <a:rPr lang="en-US" dirty="0" smtClean="0"/>
              <a:t>What errors may have occurred during experimentation?</a:t>
            </a:r>
          </a:p>
          <a:p>
            <a:endParaRPr lang="en-US" dirty="0"/>
          </a:p>
          <a:p>
            <a:r>
              <a:rPr lang="en-US" dirty="0" smtClean="0"/>
              <a:t>How might the experiment be improved/changed?</a:t>
            </a:r>
          </a:p>
          <a:p>
            <a:endParaRPr lang="en-US" dirty="0"/>
          </a:p>
          <a:p>
            <a:r>
              <a:rPr lang="en-US" dirty="0" smtClean="0"/>
              <a:t>What related questions might you want to answer next?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MAY wish to answer these questions by conducting additional experiments</a:t>
            </a:r>
          </a:p>
          <a:p>
            <a:pPr lvl="1"/>
            <a:r>
              <a:rPr lang="en-US" dirty="0" smtClean="0"/>
              <a:t>You will increase the validity of your results</a:t>
            </a:r>
          </a:p>
          <a:p>
            <a:pPr lvl="1"/>
            <a:r>
              <a:rPr lang="en-US" dirty="0" smtClean="0"/>
              <a:t>You will learn even more information</a:t>
            </a:r>
          </a:p>
          <a:p>
            <a:pPr lvl="1"/>
            <a:r>
              <a:rPr lang="en-US" dirty="0" smtClean="0"/>
              <a:t>You will be more convincing when presenting your findings to others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3572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It comes in TWO flavors:</a:t>
            </a:r>
          </a:p>
          <a:p>
            <a:pPr lvl="1"/>
            <a:endParaRPr lang="en-US" sz="2600" dirty="0"/>
          </a:p>
          <a:p>
            <a:r>
              <a:rPr lang="en-US" sz="2800" b="1" dirty="0" smtClean="0"/>
              <a:t>Pure scientific research </a:t>
            </a:r>
            <a:r>
              <a:rPr lang="en-US" sz="2800" dirty="0" smtClean="0"/>
              <a:t>is about trying to understand and explain the world around us</a:t>
            </a:r>
          </a:p>
          <a:p>
            <a:endParaRPr lang="en-US" sz="2800" dirty="0" smtClean="0"/>
          </a:p>
          <a:p>
            <a:r>
              <a:rPr lang="en-US" sz="2800" b="1" dirty="0" smtClean="0"/>
              <a:t>Applied scientific research</a:t>
            </a:r>
            <a:r>
              <a:rPr lang="en-US" sz="2800" dirty="0" smtClean="0"/>
              <a:t> looks for answer to specific questions</a:t>
            </a:r>
          </a:p>
          <a:p>
            <a:pPr lvl="2"/>
            <a:r>
              <a:rPr lang="en-US" sz="2400" dirty="0" smtClean="0"/>
              <a:t>This is the type of research we are mainly concerned with</a:t>
            </a:r>
          </a:p>
          <a:p>
            <a:pPr lvl="2"/>
            <a:endParaRPr lang="en-US" sz="2400" dirty="0" smtClean="0"/>
          </a:p>
          <a:p>
            <a:r>
              <a:rPr lang="en-US" sz="2800" dirty="0" smtClean="0">
                <a:hlinkClick r:id="rId2"/>
              </a:rPr>
              <a:t>Explore this site to learn more!</a:t>
            </a:r>
            <a:endParaRPr lang="en-US" sz="2800" dirty="0" smtClean="0"/>
          </a:p>
          <a:p>
            <a:pPr lvl="2"/>
            <a:endParaRPr lang="en-US" sz="2400" dirty="0" smtClean="0"/>
          </a:p>
          <a:p>
            <a:pPr marL="45720" indent="0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scientific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Some examples of applied questions: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is the fastest route from my house to school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What breakfast </a:t>
            </a:r>
            <a:r>
              <a:rPr lang="en-US" sz="2400" dirty="0" smtClean="0"/>
              <a:t>foods give </a:t>
            </a:r>
            <a:r>
              <a:rPr lang="en-US" sz="2400" dirty="0"/>
              <a:t>you the most </a:t>
            </a:r>
            <a:r>
              <a:rPr lang="en-US" sz="2400" dirty="0" smtClean="0"/>
              <a:t>energy?</a:t>
            </a:r>
          </a:p>
          <a:p>
            <a:pPr lvl="1"/>
            <a:r>
              <a:rPr lang="en-US" sz="2400" dirty="0"/>
              <a:t>What is the most popular lunch option in the cafeteria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What type of joke makes </a:t>
            </a:r>
            <a:r>
              <a:rPr lang="en-US" sz="2400" dirty="0" smtClean="0"/>
              <a:t>people laugh </a:t>
            </a:r>
            <a:r>
              <a:rPr lang="en-US" sz="2400" dirty="0"/>
              <a:t>the most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What time of day </a:t>
            </a:r>
            <a:r>
              <a:rPr lang="en-US" sz="2400" dirty="0" smtClean="0"/>
              <a:t>are people most </a:t>
            </a:r>
            <a:r>
              <a:rPr lang="en-US" sz="2400" dirty="0"/>
              <a:t>awake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How can we predict which baseball team will win the World Series?</a:t>
            </a:r>
          </a:p>
          <a:p>
            <a:pPr lvl="1"/>
            <a:r>
              <a:rPr lang="en-US" sz="2400" dirty="0"/>
              <a:t>When is the best time to go to the grocery store to avoid lines</a:t>
            </a:r>
            <a:r>
              <a:rPr lang="en-US" sz="2400" dirty="0" smtClean="0"/>
              <a:t>?</a:t>
            </a:r>
            <a:r>
              <a:rPr lang="en-US" sz="2400" dirty="0"/>
              <a:t/>
            </a:r>
            <a:br>
              <a:rPr lang="en-US" sz="2400" dirty="0"/>
            </a:b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Scientific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Go through the brainstorming activity to come up with your own question (OR QUESTION</a:t>
            </a:r>
            <a:r>
              <a:rPr lang="en-US" sz="2800" b="1" u="sng" dirty="0" smtClean="0"/>
              <a:t>S</a:t>
            </a:r>
            <a:r>
              <a:rPr lang="en-US" sz="2800" dirty="0" smtClean="0"/>
              <a:t>):</a:t>
            </a:r>
          </a:p>
          <a:p>
            <a:endParaRPr lang="en-US" sz="2800" b="1" u="sng" dirty="0"/>
          </a:p>
          <a:p>
            <a:pPr lvl="2"/>
            <a:r>
              <a:rPr lang="en-US" sz="2000" dirty="0"/>
              <a:t>List some of your favorite things to </a:t>
            </a:r>
            <a:r>
              <a:rPr lang="en-US" sz="2000" dirty="0" smtClean="0"/>
              <a:t>do</a:t>
            </a:r>
          </a:p>
          <a:p>
            <a:pPr lvl="2"/>
            <a:endParaRPr lang="en-US" sz="2000" b="1" u="sng" dirty="0"/>
          </a:p>
          <a:p>
            <a:pPr lvl="2"/>
            <a:r>
              <a:rPr lang="en-US" sz="2000" dirty="0"/>
              <a:t>What are some current events, news items, or personal opinions that you are passionate about</a:t>
            </a:r>
            <a:r>
              <a:rPr lang="en-US" sz="2000" dirty="0" smtClean="0"/>
              <a:t>?</a:t>
            </a:r>
          </a:p>
          <a:p>
            <a:pPr lvl="2"/>
            <a:endParaRPr lang="en-US" sz="2000" b="1" u="sng" dirty="0"/>
          </a:p>
          <a:p>
            <a:pPr lvl="2"/>
            <a:r>
              <a:rPr lang="en-US" sz="2000" dirty="0" smtClean="0"/>
              <a:t>What </a:t>
            </a:r>
            <a:r>
              <a:rPr lang="en-US" sz="2000" dirty="0"/>
              <a:t>are some things you are curious about</a:t>
            </a:r>
            <a:r>
              <a:rPr lang="en-US" sz="2000" dirty="0" smtClean="0"/>
              <a:t>?</a:t>
            </a:r>
          </a:p>
          <a:p>
            <a:pPr lvl="2"/>
            <a:endParaRPr lang="en-US" sz="2000" b="1" u="sng" dirty="0"/>
          </a:p>
          <a:p>
            <a:r>
              <a:rPr lang="en-US" sz="2400" dirty="0"/>
              <a:t>NOW </a:t>
            </a:r>
            <a:r>
              <a:rPr lang="en-US" sz="2400" dirty="0" smtClean="0"/>
              <a:t>think </a:t>
            </a:r>
            <a:r>
              <a:rPr lang="en-US" sz="2400" dirty="0"/>
              <a:t>about how to turn </a:t>
            </a:r>
            <a:r>
              <a:rPr lang="en-US" sz="2400" dirty="0" smtClean="0"/>
              <a:t>one (or more) </a:t>
            </a:r>
            <a:r>
              <a:rPr lang="en-US" sz="2400" dirty="0"/>
              <a:t>of these items into a RESEARCH question where NEW knowledge is uncovered! </a:t>
            </a:r>
            <a:endParaRPr lang="en-US" sz="24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Own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719071"/>
            <a:ext cx="3598333" cy="440740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NOW you have a </a:t>
            </a:r>
            <a:r>
              <a:rPr lang="en-US" sz="2400" i="1" dirty="0" smtClean="0"/>
              <a:t>testable</a:t>
            </a:r>
            <a:r>
              <a:rPr lang="en-US" sz="2400" dirty="0" smtClean="0"/>
              <a:t> question about some real world phenomenon!</a:t>
            </a:r>
          </a:p>
          <a:p>
            <a:endParaRPr lang="en-US" sz="2400" dirty="0"/>
          </a:p>
          <a:p>
            <a:r>
              <a:rPr lang="en-US" sz="2400" dirty="0" smtClean="0"/>
              <a:t>We need to be sure we can apply the </a:t>
            </a:r>
            <a:r>
              <a:rPr lang="en-US" sz="2400" b="1" u="sng" dirty="0" smtClean="0"/>
              <a:t>scientific method</a:t>
            </a:r>
            <a:r>
              <a:rPr lang="en-US" sz="2400" dirty="0" smtClean="0"/>
              <a:t> to it</a:t>
            </a:r>
          </a:p>
          <a:p>
            <a:endParaRPr lang="en-US" sz="2400" dirty="0"/>
          </a:p>
          <a:p>
            <a:r>
              <a:rPr lang="en-US" sz="2400" dirty="0" smtClean="0"/>
              <a:t>Let’s review what that is →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pic>
        <p:nvPicPr>
          <p:cNvPr id="7" name="Picture 2" descr="Steps of the Scientific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308" y="2006599"/>
            <a:ext cx="47148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8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719071"/>
            <a:ext cx="8813800" cy="4927262"/>
          </a:xfrm>
        </p:spPr>
        <p:txBody>
          <a:bodyPr numCol="2">
            <a:normAutofit/>
          </a:bodyPr>
          <a:lstStyle/>
          <a:p>
            <a:r>
              <a:rPr lang="en-US" sz="2400" dirty="0" smtClean="0"/>
              <a:t>Form a </a:t>
            </a:r>
            <a:r>
              <a:rPr lang="en-US" sz="2400" b="1" u="sng" dirty="0" smtClean="0"/>
              <a:t>QUESTION</a:t>
            </a:r>
          </a:p>
          <a:p>
            <a:endParaRPr lang="en-US" sz="2400" b="1" dirty="0"/>
          </a:p>
          <a:p>
            <a:r>
              <a:rPr lang="en-US" sz="2400" dirty="0" smtClean="0"/>
              <a:t>Collect relevant </a:t>
            </a:r>
            <a:r>
              <a:rPr lang="en-US" sz="2400" b="1" u="sng" dirty="0" smtClean="0"/>
              <a:t>BACKGROUND</a:t>
            </a:r>
            <a:r>
              <a:rPr lang="en-US" sz="2400" dirty="0" smtClean="0"/>
              <a:t> information</a:t>
            </a:r>
          </a:p>
          <a:p>
            <a:endParaRPr lang="en-US" sz="2400" b="1" dirty="0"/>
          </a:p>
          <a:p>
            <a:r>
              <a:rPr lang="en-US" sz="2400" dirty="0" smtClean="0"/>
              <a:t>Make a </a:t>
            </a:r>
            <a:r>
              <a:rPr lang="en-US" sz="2400" b="1" u="sng" dirty="0" smtClean="0"/>
              <a:t>HYPOTHESIS</a:t>
            </a:r>
            <a:endParaRPr lang="en-US" sz="2400" u="sng" dirty="0" smtClean="0"/>
          </a:p>
          <a:p>
            <a:endParaRPr lang="en-US" sz="2400" dirty="0"/>
          </a:p>
          <a:p>
            <a:r>
              <a:rPr lang="en-US" sz="2400" dirty="0" smtClean="0"/>
              <a:t>Design/conduct an </a:t>
            </a:r>
            <a:r>
              <a:rPr lang="en-US" sz="2400" b="1" u="sng" dirty="0" smtClean="0"/>
              <a:t>EXPERIMENT</a:t>
            </a:r>
            <a:r>
              <a:rPr lang="en-US" sz="2400" b="1" dirty="0" smtClean="0"/>
              <a:t> </a:t>
            </a:r>
            <a:r>
              <a:rPr lang="en-US" sz="2400" dirty="0" smtClean="0"/>
              <a:t>to help you test the hypothesis</a:t>
            </a:r>
          </a:p>
          <a:p>
            <a:endParaRPr lang="en-US" sz="2400" dirty="0"/>
          </a:p>
          <a:p>
            <a:r>
              <a:rPr lang="en-US" sz="2400" dirty="0" smtClean="0"/>
              <a:t>Collect </a:t>
            </a:r>
            <a:r>
              <a:rPr lang="en-US" sz="2400" b="1" u="sng" dirty="0" smtClean="0"/>
              <a:t>DATA</a:t>
            </a:r>
          </a:p>
          <a:p>
            <a:endParaRPr lang="en-US" sz="2400" b="1" dirty="0"/>
          </a:p>
          <a:p>
            <a:r>
              <a:rPr lang="en-US" sz="2400" dirty="0" smtClean="0"/>
              <a:t>Interpret and </a:t>
            </a:r>
            <a:r>
              <a:rPr lang="en-US" sz="2400" b="1" u="sng" dirty="0" smtClean="0"/>
              <a:t>ANALYZE</a:t>
            </a:r>
            <a:r>
              <a:rPr lang="en-US" sz="2400" dirty="0" smtClean="0"/>
              <a:t> your results</a:t>
            </a:r>
          </a:p>
          <a:p>
            <a:endParaRPr lang="en-US" sz="2400" dirty="0"/>
          </a:p>
          <a:p>
            <a:r>
              <a:rPr lang="en-US" sz="2400" dirty="0" smtClean="0"/>
              <a:t>Make </a:t>
            </a:r>
            <a:r>
              <a:rPr lang="en-US" sz="2400" b="1" u="sng" dirty="0" smtClean="0"/>
              <a:t>CONCLUSIONS</a:t>
            </a:r>
          </a:p>
          <a:p>
            <a:endParaRPr lang="en-US" sz="2400" b="1" u="sng" dirty="0"/>
          </a:p>
          <a:p>
            <a:r>
              <a:rPr lang="en-US" sz="2400" dirty="0" smtClean="0"/>
              <a:t>Repeat and revise the hypothesis/experiment as needed!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611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a question in mind, start trying to learn as much as you can about the general topic you are concerned with!</a:t>
            </a:r>
          </a:p>
          <a:p>
            <a:endParaRPr lang="en-US" dirty="0"/>
          </a:p>
          <a:p>
            <a:r>
              <a:rPr lang="en-US" dirty="0" smtClean="0"/>
              <a:t>Has your question already been answered?</a:t>
            </a:r>
          </a:p>
          <a:p>
            <a:pPr lvl="1"/>
            <a:r>
              <a:rPr lang="en-US" dirty="0" smtClean="0"/>
              <a:t>Does previously conducted research exist?</a:t>
            </a:r>
          </a:p>
          <a:p>
            <a:pPr lvl="1"/>
            <a:r>
              <a:rPr lang="en-US" dirty="0" smtClean="0"/>
              <a:t>Do you want to repeat an experiment?</a:t>
            </a:r>
          </a:p>
          <a:p>
            <a:pPr lvl="1"/>
            <a:r>
              <a:rPr lang="en-US" dirty="0" smtClean="0"/>
              <a:t>Do you want to change/improve an experiment?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What facts are already known? </a:t>
            </a:r>
          </a:p>
          <a:p>
            <a:pPr algn="r"/>
            <a:r>
              <a:rPr lang="en-US" dirty="0" smtClean="0"/>
              <a:t>What theories already exist?</a:t>
            </a:r>
          </a:p>
          <a:p>
            <a:endParaRPr lang="en-US" dirty="0"/>
          </a:p>
          <a:p>
            <a:r>
              <a:rPr lang="en-US" dirty="0" smtClean="0"/>
              <a:t>Why would someone care about the answer to your question?</a:t>
            </a:r>
          </a:p>
          <a:p>
            <a:pPr lvl="1"/>
            <a:r>
              <a:rPr lang="en-US" dirty="0" smtClean="0"/>
              <a:t>What impact could finding the answer have?</a:t>
            </a:r>
          </a:p>
          <a:p>
            <a:pPr lvl="1"/>
            <a:r>
              <a:rPr lang="en-US" dirty="0" smtClean="0"/>
              <a:t>Can it help others in some way?</a:t>
            </a:r>
          </a:p>
          <a:p>
            <a:pPr lvl="1"/>
            <a:endParaRPr lang="en-US" dirty="0"/>
          </a:p>
          <a:p>
            <a:r>
              <a:rPr lang="en-US" b="1" dirty="0" smtClean="0"/>
              <a:t>Use scientific articles and verified sources</a:t>
            </a:r>
            <a:r>
              <a:rPr lang="en-US" dirty="0" smtClean="0"/>
              <a:t> (Google Scholar, encyclopedias, textbooks) to help you find these answers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Background information</a:t>
            </a:r>
            <a:endParaRPr lang="en-US" dirty="0"/>
          </a:p>
        </p:txBody>
      </p:sp>
      <p:sp>
        <p:nvSpPr>
          <p:cNvPr id="4" name="AutoShape 2" descr="Image result for textboo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extbook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Image result for textboo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54" y="3840534"/>
            <a:ext cx="2184082" cy="108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xperiment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259" y="2236100"/>
            <a:ext cx="1212571" cy="129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07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might be a question, a </a:t>
            </a:r>
            <a:r>
              <a:rPr lang="en-US" dirty="0" smtClean="0"/>
              <a:t>statement, </a:t>
            </a:r>
            <a:r>
              <a:rPr lang="en-US" dirty="0"/>
              <a:t>or an ‘</a:t>
            </a:r>
            <a:r>
              <a:rPr lang="en-US" dirty="0" smtClean="0"/>
              <a:t>If/Then’ claim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pPr lvl="1" fontAlgn="base"/>
            <a:r>
              <a:rPr lang="en-US" dirty="0"/>
              <a:t>Is over-fishing causing a decline in the stocks of Cod in the North Atlantic</a:t>
            </a:r>
            <a:r>
              <a:rPr lang="en-US" dirty="0" smtClean="0"/>
              <a:t>?</a:t>
            </a:r>
          </a:p>
          <a:p>
            <a:pPr lvl="1" fontAlgn="base"/>
            <a:endParaRPr lang="en-US" dirty="0"/>
          </a:p>
          <a:p>
            <a:pPr lvl="1" fontAlgn="base"/>
            <a:r>
              <a:rPr lang="en-US" dirty="0"/>
              <a:t>Over-fishing affects the stocks of cod</a:t>
            </a:r>
            <a:r>
              <a:rPr lang="en-US" dirty="0" smtClean="0"/>
              <a:t>.</a:t>
            </a:r>
          </a:p>
          <a:p>
            <a:pPr lvl="1" fontAlgn="base"/>
            <a:endParaRPr lang="en-US" dirty="0"/>
          </a:p>
          <a:p>
            <a:pPr lvl="1" fontAlgn="base"/>
            <a:r>
              <a:rPr lang="en-US" dirty="0"/>
              <a:t>If over-fishing is causing a decline in the numbers of Cod</a:t>
            </a:r>
            <a:r>
              <a:rPr lang="en-US" dirty="0" smtClean="0"/>
              <a:t>, then </a:t>
            </a:r>
            <a:r>
              <a:rPr lang="en-US" dirty="0"/>
              <a:t>reducing the amount of trawlers will increase cod stocks.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0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84929"/>
          </a:xfrm>
        </p:spPr>
        <p:txBody>
          <a:bodyPr>
            <a:normAutofit/>
          </a:bodyPr>
          <a:lstStyle/>
          <a:p>
            <a:r>
              <a:rPr lang="en-US" dirty="0" smtClean="0"/>
              <a:t>An experiment should satisfy the following criteria:</a:t>
            </a:r>
          </a:p>
          <a:p>
            <a:endParaRPr lang="en-US" dirty="0"/>
          </a:p>
          <a:p>
            <a:pPr lvl="1"/>
            <a:r>
              <a:rPr lang="en-US" dirty="0" smtClean="0"/>
              <a:t>The “sample” collected for testing should be obtained randomly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There must be a viable “control” group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not try to test too many variables at a time</a:t>
            </a:r>
          </a:p>
          <a:p>
            <a:pPr lvl="2"/>
            <a:r>
              <a:rPr lang="en-US" dirty="0" smtClean="0"/>
              <a:t>One variable existing between each experimental group and the control is recommended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Test subjects are randomly assigned to experiment and control groups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experiment must be repeatable (others should get similar results if they attempt it)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98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13157</TotalTime>
  <Words>809</Words>
  <Application>Microsoft Office PowerPoint</Application>
  <PresentationFormat>On-screen Show (4:3)</PresentationFormat>
  <Paragraphs>148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Research and the Scientific Method</vt:lpstr>
      <vt:lpstr>What is scientific research?</vt:lpstr>
      <vt:lpstr>Applied Scientific Research</vt:lpstr>
      <vt:lpstr>Your Own Questions</vt:lpstr>
      <vt:lpstr>Scientific method</vt:lpstr>
      <vt:lpstr>Steps in Research</vt:lpstr>
      <vt:lpstr>Finding Background information</vt:lpstr>
      <vt:lpstr>Hypotheses</vt:lpstr>
      <vt:lpstr>Experimentation</vt:lpstr>
      <vt:lpstr>DATA and Analysis</vt:lpstr>
      <vt:lpstr>Conclusions</vt:lpstr>
      <vt:lpstr>Presenting your results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Strategies</dc:title>
  <dc:creator>Tian Ma</dc:creator>
  <cp:lastModifiedBy>Devin</cp:lastModifiedBy>
  <cp:revision>23</cp:revision>
  <dcterms:created xsi:type="dcterms:W3CDTF">2014-10-28T16:38:59Z</dcterms:created>
  <dcterms:modified xsi:type="dcterms:W3CDTF">2017-10-11T16:09:14Z</dcterms:modified>
</cp:coreProperties>
</file>